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26"/>
  </p:notesMasterIdLst>
  <p:sldIdLst>
    <p:sldId id="275" r:id="rId3"/>
    <p:sldId id="276" r:id="rId4"/>
    <p:sldId id="277" r:id="rId5"/>
    <p:sldId id="278" r:id="rId6"/>
    <p:sldId id="279" r:id="rId7"/>
    <p:sldId id="281" r:id="rId8"/>
    <p:sldId id="280" r:id="rId9"/>
    <p:sldId id="282" r:id="rId10"/>
    <p:sldId id="283" r:id="rId11"/>
    <p:sldId id="284" r:id="rId12"/>
    <p:sldId id="287" r:id="rId13"/>
    <p:sldId id="288" r:id="rId14"/>
    <p:sldId id="289" r:id="rId15"/>
    <p:sldId id="290" r:id="rId16"/>
    <p:sldId id="291" r:id="rId17"/>
    <p:sldId id="293" r:id="rId18"/>
    <p:sldId id="292" r:id="rId19"/>
    <p:sldId id="294" r:id="rId20"/>
    <p:sldId id="295" r:id="rId21"/>
    <p:sldId id="296" r:id="rId22"/>
    <p:sldId id="299" r:id="rId23"/>
    <p:sldId id="298" r:id="rId24"/>
    <p:sldId id="29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groho ade" initials="na" lastIdx="1" clrIdx="0">
    <p:extLst>
      <p:ext uri="{19B8F6BF-5375-455C-9EA6-DF929625EA0E}">
        <p15:presenceInfo xmlns:p15="http://schemas.microsoft.com/office/powerpoint/2012/main" userId="0dbaae3ed58810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04A"/>
    <a:srgbClr val="4472C4"/>
    <a:srgbClr val="5E068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6540" autoAdjust="0"/>
  </p:normalViewPr>
  <p:slideViewPr>
    <p:cSldViewPr snapToGrid="0">
      <p:cViewPr varScale="1">
        <p:scale>
          <a:sx n="107" d="100"/>
          <a:sy n="107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31AE6-B035-4A25-A0F6-2BA5035294B2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A1727-189F-463E-BFBD-BBB381B69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0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talking in the meeting">
            <a:extLst>
              <a:ext uri="{FF2B5EF4-FFF2-40B4-BE49-F238E27FC236}">
                <a16:creationId xmlns:a16="http://schemas.microsoft.com/office/drawing/2014/main" id="{8BC33014-D24E-4E24-9DC2-EADDE4B1DC9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DB908-DA71-4815-BBBC-CCCA0B999A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0EEE1-9830-43A0-BD23-EC7336BB0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3700" y="2864643"/>
            <a:ext cx="3784600" cy="1128713"/>
          </a:xfrm>
          <a:prstGeom prst="rect">
            <a:avLst/>
          </a:prstGeom>
        </p:spPr>
        <p:txBody>
          <a:bodyPr lIns="0" rIns="0" anchor="ctr"/>
          <a:lstStyle>
            <a:lvl1pPr algn="l">
              <a:lnSpc>
                <a:spcPct val="80000"/>
              </a:lnSpc>
              <a:spcBef>
                <a:spcPts val="0"/>
              </a:spcBef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D4E80-2F33-4340-900D-DC87BB9C2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3700" y="5454649"/>
            <a:ext cx="3784600" cy="417512"/>
          </a:xfrm>
          <a:prstGeom prst="rect">
            <a:avLst/>
          </a:prstGeom>
        </p:spPr>
        <p:txBody>
          <a:bodyPr lIns="0" rIns="0" anchor="b"/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D3332-139F-4887-B2B1-D8A90FF6B6FC}"/>
              </a:ext>
            </a:extLst>
          </p:cNvPr>
          <p:cNvSpPr/>
          <p:nvPr userDrawn="1"/>
        </p:nvSpPr>
        <p:spPr>
          <a:xfrm>
            <a:off x="3721100" y="533400"/>
            <a:ext cx="4749800" cy="57912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2B0D3-D1F1-4D55-83C5-829617B707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956023"/>
            <a:ext cx="1054100" cy="3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75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C316E6-6CF1-492E-8DF8-A67EC0A0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ACE76E-29C4-4189-B564-31C66E3A5CA5}" type="datetime1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4C342-2759-48DF-B495-2E1578B4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2829A-F45F-424A-9EE1-1BC2B010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9EB0E5-599B-4BB3-A164-0762FEB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D1B12-615F-455E-A99D-CAC01FF59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04D3-C275-4660-8DC9-34990BE31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B2040-A6B9-4CBF-8F85-D9F68604C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E504D-EBDD-4E84-8961-88A66E91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BA5E94-46F0-4889-8864-1FC55CA1E761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5D971-4E1E-4AD5-839C-4F4AD74B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7EC0A-0CDB-47B3-B6AF-8129D6AE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9EB0E5-599B-4BB3-A164-0762FEB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5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8440-6E01-4C1A-B981-A7512DE9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8CF1AA-FF01-418B-9404-2F11414F10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5B68D-A8E0-44F4-AC83-039BE35AD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DFC01-1B8B-4CBB-816A-00B311FD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14043C-7B24-4F93-8839-317919FE8E06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9F112E-4BA3-4C55-8ED1-449C300B4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86BFC-0527-4D24-90A5-ADDC244D4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9EB0E5-599B-4BB3-A164-0762FEB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A8BE-A516-4777-9ACD-33AE42FD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D2BF2-9B85-4DAB-BBBD-D459420F9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AC32B-8E2A-4AC6-97A1-B8BD02F7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1C8566B-97BF-44F9-A34D-3E08B289CB1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177CC-0278-4D88-9134-0B71CDE0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57081-254D-43A3-88F9-03B34F52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9EB0E5-599B-4BB3-A164-0762FEB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93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7F6BC-5F20-4A82-838F-83EDEBDDB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E5B5C-6F93-4E3C-AE24-2A8280746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7908B-8388-435E-9D87-2DFDE881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77F754-264A-4892-ADA5-D58E8D36271C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AEAC-9A68-4695-9512-263C40B6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7BEDE-E766-4E8E-B818-31870FBD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9EB0E5-599B-4BB3-A164-0762FEB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22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4652-E0A2-44BC-BF9A-3AC39F9A1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890D1-0EF5-4789-AAD1-8F8FB965C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2A68-EB8D-4FB4-A44E-3FD7C289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BD10A-2920-4089-BF61-A23EF50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BF26-6AEA-453A-A056-84511839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1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12667-43FF-46C8-9605-F3BED234B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5B60-E138-47DA-9BBD-6FBE16FAF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5B90-619E-45A4-AB42-B3C0B0C43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FFCE8-CBFE-4A78-BFF5-74BACB31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30F96-7539-4EF3-9D1B-DD8EF18C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32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1C7A-110F-4A9D-9E78-AD6830858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32DC7-EA53-4A5C-942B-1F8B3F0C4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C813E-00DC-4FB6-A287-7950B24E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92E5C-C823-4AD8-BCE3-1065E48B9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44E0E-99B1-4711-AF34-A53410BD4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99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BBBF-15D1-49FC-A511-5FE88533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538C-DA3A-4F7B-AD90-F14653C10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B34B8-A26A-45A5-BC1E-EF02CF0E0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B0635-B989-4442-9203-22A862CCA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2666F-5499-4BE1-9599-4930B6D1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EC7BD-7D57-44F9-BDEF-4F38DA506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18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CBBB-5315-45D4-BF61-26F099C1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5EE24-5306-4321-87D4-0230D737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32815-F074-4391-84BA-D63EA8DB5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2155-9E3F-4DFF-A78B-8C56CABC2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7E3EF3-A991-4FF2-8569-325F06C86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7AB23F-407F-444D-9F96-B742BE0C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00144-BA72-4A02-BA17-C2E6ABE6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EF456-EB18-4100-9CE5-206E5B6E7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82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E0A3564-723D-41D3-B9EA-871609FCFD4B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88146" y="2573980"/>
            <a:ext cx="2340804" cy="2855270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.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BBBD5-BED0-49DE-B4F4-2029A6E3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6BB0B-D0A5-4EB1-851D-36F3C848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/>
              <a:t>Lorem ipsum dolor sit amet, consectetuer adipiscing elit. Maecenas porttitor congue massa.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8BA85-30E4-47B6-A747-1D2CDAF5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6" y="619124"/>
            <a:ext cx="4526722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5966D02-1B47-4273-8B82-223CA70AFE5D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2785" y="2842897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EF928B6-4E7F-4034-B8D1-75C0637BD58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02785" y="3845119"/>
            <a:ext cx="1911526" cy="909024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1CE30B9-F21C-4A79-99B9-ACA2F018620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661860" y="2842897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7DA3CDA-7D24-4011-930C-25BB92B192E1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3661860" y="3845119"/>
            <a:ext cx="1911526" cy="909024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37BA423-0130-472A-90EF-1709C2CC87AE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20935" y="2842897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7A65C9-30ED-44CF-82E1-AAF1CA2C8AFD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420935" y="3845119"/>
            <a:ext cx="1911526" cy="909024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BFC2BAA-1D6A-4DD4-BEB2-5F5C4323B149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180009" y="2839722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44089D1-FC06-4DD1-B2FB-EADB0169514C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9180009" y="3841944"/>
            <a:ext cx="1911526" cy="909024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929847-2B81-4BC1-B595-F0B975F3FFF9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1F67930-9163-4FD2-A0A4-B051D3378981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447221" y="2573980"/>
            <a:ext cx="2340804" cy="2855270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.</a:t>
            </a:r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561DA37-3986-4E22-8B5F-26B5618F8DB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206296" y="2573980"/>
            <a:ext cx="2340804" cy="2855270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.</a:t>
            </a:r>
            <a:endParaRPr lang="en-US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D4C2F99B-9336-42BC-8CEA-BE83939E60D7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8965370" y="2573980"/>
            <a:ext cx="2340804" cy="2855270"/>
          </a:xfrm>
          <a:prstGeom prst="rect">
            <a:avLst/>
          </a:prstGeom>
        </p:spPr>
        <p:txBody>
          <a:bodyPr lIns="0" anchor="t"/>
          <a:lstStyle>
            <a:lvl1pPr marL="0" indent="0">
              <a:buNone/>
              <a:defRPr sz="16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.</a:t>
            </a:r>
            <a:endParaRPr lang="en-US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EC6A4C3-75C2-4DEF-B118-DB59EE45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356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BA81A8-8427-42C4-9E6E-ED379197B2B8}"/>
              </a:ext>
            </a:extLst>
          </p:cNvPr>
          <p:cNvSpPr/>
          <p:nvPr userDrawn="1"/>
        </p:nvSpPr>
        <p:spPr>
          <a:xfrm>
            <a:off x="6235700" y="0"/>
            <a:ext cx="59563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99322-D0AB-44C7-B68E-F9E3C0AA3452}"/>
              </a:ext>
            </a:extLst>
          </p:cNvPr>
          <p:cNvSpPr/>
          <p:nvPr userDrawn="1"/>
        </p:nvSpPr>
        <p:spPr>
          <a:xfrm>
            <a:off x="0" y="0"/>
            <a:ext cx="5956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BDD9E-C173-411F-8978-F4E284A954BB}"/>
              </a:ext>
            </a:extLst>
          </p:cNvPr>
          <p:cNvSpPr/>
          <p:nvPr userDrawn="1"/>
        </p:nvSpPr>
        <p:spPr>
          <a:xfrm>
            <a:off x="188687" y="182789"/>
            <a:ext cx="11814627" cy="65386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37813-2CF6-441F-809E-B375EE2AF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473419-2BA8-44AC-AB0F-A12C1E04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AF00F-9D11-455E-8B7E-2B9C64B5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68E1D-CC3A-4BD0-80F7-458BCAA4B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9F6BE6-1FB5-4588-8F14-A58CF75A9AF3}"/>
              </a:ext>
            </a:extLst>
          </p:cNvPr>
          <p:cNvSpPr/>
          <p:nvPr userDrawn="1"/>
        </p:nvSpPr>
        <p:spPr>
          <a:xfrm>
            <a:off x="10160000" y="6286500"/>
            <a:ext cx="1676400" cy="571500"/>
          </a:xfrm>
          <a:prstGeom prst="rect">
            <a:avLst/>
          </a:prstGeom>
          <a:pattFill prst="wdDnDiag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21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AD7B8-2A79-4B15-B8F9-7D2C252C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D3D3E-0564-4F96-98E5-33109CAF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1355-5E85-4B04-866B-4EB218DB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65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0440-6787-4FB6-91F7-986D630D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9B314-C197-4CF7-8C4A-A0F666AF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3161F-7401-4CE3-88F9-E3B43A17F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AEB55-2516-4D24-ABCE-0E2FBF67C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310D6-21B6-45B8-9A1B-D0108DB6D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3178B-92CA-4AA6-8394-8DD1D5C0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87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9822-D706-4383-BB13-021207C1A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9D451-7321-4604-BAAE-CEB91BAD1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6B4F2-80BF-4C4F-8EB8-B3AF48321E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FBFA1-C918-4257-967E-A04CD6515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E88E6-9E52-4051-9CE3-1DA07A89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13B7B-53A7-4AC0-A7C3-15B16B8E2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4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09CB-98DD-4E7D-83F9-6744ECC6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4A381-4D6F-4282-8C0E-E67E02AAB9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1B113-783F-424C-AF4F-82E169EF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C3965-B169-42D5-83F5-7930B151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C933D-B0F7-4630-B315-83071450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07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A59D32-1BCB-4D1B-BF59-A9E5F6E73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08353-DE13-47C1-9FB2-6E20CFA5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A202E-CC82-4338-A1CB-AD8F7FDFD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1F3E0-F87C-43F3-AA7B-EF8D99CB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29CA5-0E42-4851-8F2B-516ECC90C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34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/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647697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CEB28D-5B13-40E8-A2DF-7EAB2BB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146" y="1150356"/>
            <a:ext cx="10815706" cy="36511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6109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90F95D8-1706-4564-A635-ED60CE2066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0925" y="2864644"/>
            <a:ext cx="4095748" cy="1128713"/>
          </a:xfrm>
          <a:prstGeom prst="rect">
            <a:avLst/>
          </a:prstGeom>
        </p:spPr>
        <p:txBody>
          <a:bodyPr lIns="0" rIns="0" anchor="ctr"/>
          <a:lstStyle>
            <a:lvl1pPr algn="l">
              <a:lnSpc>
                <a:spcPct val="80000"/>
              </a:lnSpc>
              <a:spcBef>
                <a:spcPts val="0"/>
              </a:spcBef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3607F7-9B94-45C5-B793-0F27A56043B9}"/>
              </a:ext>
            </a:extLst>
          </p:cNvPr>
          <p:cNvCxnSpPr>
            <a:cxnSpLocks/>
          </p:cNvCxnSpPr>
          <p:nvPr userDrawn="1"/>
        </p:nvCxnSpPr>
        <p:spPr>
          <a:xfrm>
            <a:off x="3238500" y="2262187"/>
            <a:ext cx="0" cy="2333626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D13D55B-BCD4-4284-BCE3-AC5C1F266B56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375015" y="3199909"/>
            <a:ext cx="458182" cy="458182"/>
          </a:xfrm>
          <a:prstGeom prst="rect">
            <a:avLst/>
          </a:prstGeom>
          <a:noFill/>
        </p:spPr>
        <p:txBody>
          <a:bodyPr wrap="none" lIns="0" tIns="0" rIns="0" bIns="0" anchor="ctr"/>
          <a:lstStyle>
            <a:lvl1pPr marL="0" indent="0" algn="r">
              <a:lnSpc>
                <a:spcPct val="100000"/>
              </a:lnSpc>
              <a:buNone/>
              <a:defRPr sz="60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#</a:t>
            </a:r>
            <a:endParaRPr lang="en-US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D993D53-3383-4169-B6F2-96630B0A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/>
              <a:t>6/24/2024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886E4B5-0E6A-477A-A1AB-E178881B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/>
              <a:t>Lorem ipsum dolor sit amet, consectetuer adipiscing elit. Maecenas porttitor congue massa.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47B8AF5-5D23-4D46-8585-AEDFD121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/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38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9898B9B-DB2C-4619-B12F-1E63AC30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15599" y="6356350"/>
            <a:ext cx="790575" cy="365125"/>
          </a:xfrm>
          <a:prstGeom prst="rect">
            <a:avLst/>
          </a:prstGeom>
          <a:noFill/>
        </p:spPr>
        <p:txBody>
          <a:bodyPr anchor="ctr"/>
          <a:lstStyle>
            <a:lvl1pPr>
              <a:defRPr sz="1050"/>
            </a:lvl1pPr>
          </a:lstStyle>
          <a:p>
            <a:fld id="{431F706F-5AD1-4667-9D33-60AACD141A14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5CF03CC-4160-4866-BBC5-C50349607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146" y="6356351"/>
            <a:ext cx="7472154" cy="365124"/>
          </a:xfrm>
          <a:prstGeom prst="rect">
            <a:avLst/>
          </a:prstGeom>
        </p:spPr>
        <p:txBody>
          <a:bodyPr lIns="0" anchor="b"/>
          <a:lstStyle>
            <a:lvl1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d-ID"/>
              <a:t>Lorem ipsum dolor sit amet, consectetuer adipiscing elit. Maecenas porttitor congue massa.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E1C622-6C68-4967-9338-D440DB0B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6175" y="6359525"/>
            <a:ext cx="626164" cy="365125"/>
          </a:xfrm>
          <a:prstGeom prst="rect">
            <a:avLst/>
          </a:prstGeom>
          <a:noFill/>
        </p:spPr>
        <p:txBody>
          <a:bodyPr lIns="0" rIns="0"/>
          <a:lstStyle>
            <a:lvl1pPr algn="r">
              <a:defRPr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</a:lstStyle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B405A37-8242-473B-9680-EB0A2ED96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647697"/>
          </a:xfrm>
          <a:prstGeom prst="rect">
            <a:avLst/>
          </a:prstGeom>
        </p:spPr>
        <p:txBody>
          <a:bodyPr lIns="0" rIns="0" anchor="t"/>
          <a:lstStyle>
            <a:lvl1pPr>
              <a:defRPr sz="3600" b="1" spc="-100" baseline="0"/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F3DBE9-D56E-4BA2-B28C-DC45175BAB75}"/>
              </a:ext>
            </a:extLst>
          </p:cNvPr>
          <p:cNvCxnSpPr>
            <a:cxnSpLocks/>
          </p:cNvCxnSpPr>
          <p:nvPr userDrawn="1"/>
        </p:nvCxnSpPr>
        <p:spPr>
          <a:xfrm>
            <a:off x="688146" y="476250"/>
            <a:ext cx="559629" cy="0"/>
          </a:xfrm>
          <a:prstGeom prst="line">
            <a:avLst/>
          </a:prstGeom>
          <a:ln w="76200">
            <a:gradFill flip="none" rotWithShape="1">
              <a:gsLst>
                <a:gs pos="0">
                  <a:srgbClr val="002060"/>
                </a:gs>
                <a:gs pos="100000">
                  <a:srgbClr val="0070C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CEB28D-5B13-40E8-A2DF-7EAB2BB91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146" y="1150356"/>
            <a:ext cx="10815706" cy="36511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600" b="1">
                <a:gradFill>
                  <a:gsLst>
                    <a:gs pos="0">
                      <a:srgbClr val="002060"/>
                    </a:gs>
                    <a:gs pos="100000">
                      <a:srgbClr val="0070C0"/>
                    </a:gs>
                  </a:gsLst>
                  <a:lin ang="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772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 talking in the meeting">
            <a:extLst>
              <a:ext uri="{FF2B5EF4-FFF2-40B4-BE49-F238E27FC236}">
                <a16:creationId xmlns:a16="http://schemas.microsoft.com/office/drawing/2014/main" id="{8BC33014-D24E-4E24-9DC2-EADDE4B1DC9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DB908-DA71-4815-BBBC-CCCA0B999A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0EEE1-9830-43A0-BD23-EC7336BB0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3700" y="2864643"/>
            <a:ext cx="3784600" cy="1128713"/>
          </a:xfrm>
          <a:prstGeom prst="rect">
            <a:avLst/>
          </a:prstGeom>
        </p:spPr>
        <p:txBody>
          <a:bodyPr lIns="0" r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D3332-139F-4887-B2B1-D8A90FF6B6FC}"/>
              </a:ext>
            </a:extLst>
          </p:cNvPr>
          <p:cNvSpPr/>
          <p:nvPr userDrawn="1"/>
        </p:nvSpPr>
        <p:spPr>
          <a:xfrm>
            <a:off x="3721100" y="1253493"/>
            <a:ext cx="4749800" cy="4351014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9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A26BB-F2F6-4D58-A798-EA1ED9A9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7451B-793B-4FF2-A125-4D75EA194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449D4-B1A8-4283-8C34-755D4F521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F4384-9CE7-4073-81B4-3C75B4E2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A1AD6F-4151-48C2-BE83-53F2C89FD75B}" type="datetime1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A60BC-5C63-4372-BDE4-4CA1B986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27E31-8DED-4818-8E2F-8E5DD817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9EB0E5-599B-4BB3-A164-0762FEB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08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F52F-9E44-4EEA-84EF-512AB855C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BB7B6-877E-4D91-8EC1-A7D14E099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99008-9592-4886-BB33-8B0EDE6A4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4159A-DBEE-433D-950E-6B1AC61C7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8EB697-00D7-4D74-8F38-F6D120956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CAE292-C7EF-4403-A96C-C0BFAE2F0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D786E1-AA75-4EEC-9371-FD88646E9B58}" type="datetime1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47AAC3-AB18-42A7-AC46-6ABC7160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B869CA-6C0F-49D4-A77B-8EF3DED8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9EB0E5-599B-4BB3-A164-0762FEB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17B0-F963-43E4-BE10-215132E5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746F8-A2BB-4FD5-B25F-3E9F6730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5A1F11-A279-4AB6-8718-E988E2458A98}" type="datetime1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8C19DB-9DCD-4EB3-A0F9-0ADD38D33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95201-09BC-449A-B223-34326B03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9EB0E5-599B-4BB3-A164-0762FEB8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2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27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1" r:id="rId5"/>
    <p:sldLayoutId id="2147483662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24B0B4-6BDD-4B6C-8DC4-CE6A7422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AC650-2510-484B-B679-3E8846CA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A47C-4C58-46CA-9AD3-2A2A5400A6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DD2E-AF6E-47DC-890C-D2B624409947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BE471-1F60-4329-9C09-8DFF815D8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A945C-24D5-4E34-899B-D418CD7CD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9215-59B7-401D-9643-4AE8D59C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64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orful swirls of paint&#10;&#10;Description automatically generated with medium confidence">
            <a:extLst>
              <a:ext uri="{FF2B5EF4-FFF2-40B4-BE49-F238E27FC236}">
                <a16:creationId xmlns:a16="http://schemas.microsoft.com/office/drawing/2014/main" id="{E39963D7-095A-F541-CB2F-9C55428EA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4" r="24160" b="650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41C5DF-D221-4745-B2FC-D7C7266D6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1036206"/>
            <a:ext cx="4023360" cy="35107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tx1"/>
                </a:solidFill>
                <a:latin typeface="Thick_Calibri" panose="02000503000000000000" pitchFamily="50" charset="0"/>
              </a:rPr>
              <a:t>A PROJECT EXPLORING MEDICARE PART D NEGOTIATION PROGRAM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72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General trends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616432" y="1476105"/>
            <a:ext cx="4116933" cy="499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Combined data over 11 years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Increasing trend in general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Spending trend unaffected, others dipped in 2016-2017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Increase in price per unit?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Averaged features follow spending trend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Thick_Calibri" panose="02000503000000000000" pitchFamily="50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0E4228-0E11-8371-1FAE-290EEFD418A3}"/>
              </a:ext>
            </a:extLst>
          </p:cNvPr>
          <p:cNvGrpSpPr/>
          <p:nvPr/>
        </p:nvGrpSpPr>
        <p:grpSpPr>
          <a:xfrm>
            <a:off x="4733364" y="1190626"/>
            <a:ext cx="6885893" cy="4868150"/>
            <a:chOff x="4733364" y="1100976"/>
            <a:chExt cx="6885893" cy="486815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8110405-9779-8120-C92F-F18FAD9CD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3365" y="1100977"/>
              <a:ext cx="3379687" cy="243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F229248-17F8-D286-B85D-0CBBD6CC7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9570" y="1100976"/>
              <a:ext cx="3379687" cy="243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2218E2F-3964-0DD4-573C-7793A85FF6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3364" y="3535051"/>
              <a:ext cx="3379687" cy="243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191B89D-C279-B247-5726-87450DD60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7036" y="3535051"/>
              <a:ext cx="3432221" cy="2434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1125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A walk through the data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616432" y="1682293"/>
            <a:ext cx="5667827" cy="6106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Each drug performance looks independent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Combined dataset – 88 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Presence of nulls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Leading – Removed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Trailing – Imputed with zeros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In between – Removed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Thick_Calibri" panose="02000503000000000000" pitchFamily="50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C96BEB9-BFE6-D3AA-F2C8-1291FC62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704" y="1266821"/>
            <a:ext cx="3417471" cy="246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A154D36-07D7-3D2D-F2E2-7600ACC1E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704" y="3728108"/>
            <a:ext cx="3417471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2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32664-F723-2AA4-D995-071F0FBF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 and Autocorrelation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DFF43-4BE8-6089-98CB-C0DE2D786B99}"/>
              </a:ext>
            </a:extLst>
          </p:cNvPr>
          <p:cNvSpPr txBox="1"/>
          <p:nvPr/>
        </p:nvSpPr>
        <p:spPr>
          <a:xfrm>
            <a:off x="715042" y="1284753"/>
            <a:ext cx="4583097" cy="4998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Assumption: Most series weren’t stationary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ADF test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Null Hypothesis – Presence of unit root – Not stationary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1255 points (29.87% of data) stationary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Additional 2070 (49%) stationary after differencing (&lt;4)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Thick_Calibri" panose="02000503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5A420D-26A3-A3DC-1A2B-E753D5CBA309}"/>
              </a:ext>
            </a:extLst>
          </p:cNvPr>
          <p:cNvSpPr txBox="1"/>
          <p:nvPr/>
        </p:nvSpPr>
        <p:spPr>
          <a:xfrm>
            <a:off x="6920756" y="1335237"/>
            <a:ext cx="4583097" cy="212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Assumption: Majority should be autocorrelated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Visual Inspection – ACF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ACF value (threshold 0.80) – 75 points (1.7%)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738BB1-313E-263B-30E9-EFA4261D9E12}"/>
              </a:ext>
            </a:extLst>
          </p:cNvPr>
          <p:cNvGrpSpPr/>
          <p:nvPr/>
        </p:nvGrpSpPr>
        <p:grpSpPr>
          <a:xfrm>
            <a:off x="7009614" y="3577267"/>
            <a:ext cx="4248544" cy="2818598"/>
            <a:chOff x="7027544" y="3756562"/>
            <a:chExt cx="4248544" cy="2818598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5F647F84-55FB-4A8F-4600-09CA7CCD8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7544" y="3756562"/>
              <a:ext cx="2124272" cy="145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8FF5C637-2E4F-9634-8E10-2CDE439D3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1816" y="3756562"/>
              <a:ext cx="2124272" cy="145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6F724F25-236B-DB06-F886-40AD4EEA5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9680" y="5122290"/>
              <a:ext cx="2124272" cy="145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8104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Trend and Seasonality?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1063887" y="1266821"/>
            <a:ext cx="4583097" cy="444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Very few datapoints per time series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For trend, Mann Kendall Trend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Hamed and Rao Modified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Needed atleast 4 points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954 points excluded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Trend exists for half the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Thick_Calibri" panose="02000503000000000000" pitchFamily="50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D5C436-1AEC-1C20-E159-D54B416A8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00396"/>
              </p:ext>
            </p:extLst>
          </p:nvPr>
        </p:nvGraphicFramePr>
        <p:xfrm>
          <a:off x="1063887" y="4616322"/>
          <a:ext cx="4697859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953">
                  <a:extLst>
                    <a:ext uri="{9D8B030D-6E8A-4147-A177-3AD203B41FA5}">
                      <a16:colId xmlns:a16="http://schemas.microsoft.com/office/drawing/2014/main" val="899989878"/>
                    </a:ext>
                  </a:extLst>
                </a:gridCol>
                <a:gridCol w="1565953">
                  <a:extLst>
                    <a:ext uri="{9D8B030D-6E8A-4147-A177-3AD203B41FA5}">
                      <a16:colId xmlns:a16="http://schemas.microsoft.com/office/drawing/2014/main" val="2543884323"/>
                    </a:ext>
                  </a:extLst>
                </a:gridCol>
                <a:gridCol w="1565953">
                  <a:extLst>
                    <a:ext uri="{9D8B030D-6E8A-4147-A177-3AD203B41FA5}">
                      <a16:colId xmlns:a16="http://schemas.microsoft.com/office/drawing/2014/main" val="685048999"/>
                    </a:ext>
                  </a:extLst>
                </a:gridCol>
              </a:tblGrid>
              <a:tr h="329088">
                <a:tc>
                  <a:txBody>
                    <a:bodyPr/>
                    <a:lstStyle/>
                    <a:p>
                      <a:pPr algn="ctr"/>
                      <a:endParaRPr lang="en-US" sz="1400" b="1" kern="1200" dirty="0">
                        <a:solidFill>
                          <a:schemeClr val="lt1"/>
                        </a:solidFill>
                        <a:latin typeface="Dysfunctional" panose="02000503000000000000" pitchFamily="50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Count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Percentage of Data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30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Increasing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913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24.15%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786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No Trend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1956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51.74%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17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Decreasing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911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ysfunctional" panose="02000503000000000000" pitchFamily="50" charset="0"/>
                        </a:rPr>
                        <a:t>24.10%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95576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A3BCAD7-5ABE-7FCD-7245-2155F3D85124}"/>
              </a:ext>
            </a:extLst>
          </p:cNvPr>
          <p:cNvSpPr txBox="1"/>
          <p:nvPr/>
        </p:nvSpPr>
        <p:spPr>
          <a:xfrm>
            <a:off x="7408191" y="3017295"/>
            <a:ext cx="3601891" cy="3336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Yearly aggregated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PACF plot, 603 points (14.35%) with significant lags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Visually inspected sample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Seasonality didn’t exist for most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5E08CA-3300-A379-45DB-A2ED608A43CD}"/>
              </a:ext>
            </a:extLst>
          </p:cNvPr>
          <p:cNvGrpSpPr/>
          <p:nvPr/>
        </p:nvGrpSpPr>
        <p:grpSpPr>
          <a:xfrm>
            <a:off x="6712290" y="619124"/>
            <a:ext cx="4906967" cy="2235021"/>
            <a:chOff x="5774579" y="4675890"/>
            <a:chExt cx="4906967" cy="2235021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802DC013-1EE4-DC50-5754-A93B5F562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579" y="4675890"/>
              <a:ext cx="1639842" cy="1121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369EF0C3-BD82-7330-85B1-3537992B3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4421" y="4675890"/>
              <a:ext cx="1636776" cy="1119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8ABF4D91-5382-1852-55FD-980DDA870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4770" y="4675890"/>
              <a:ext cx="1636776" cy="1119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5047C786-C3F8-707F-0A90-BC6255379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674" y="5795343"/>
              <a:ext cx="1631096" cy="111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3774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EDA conclusions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1063887" y="711005"/>
            <a:ext cx="5032113" cy="5554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Stationary? Yes. With differencing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Autocorrelated? In most cases, No.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Trend? For half the data. (Less than half)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Seasonality. No.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Solutions?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ARIMA – Too few points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Exponential Smoothing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Polynomial Regression models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Naïve methods (Drift approach)</a:t>
            </a:r>
          </a:p>
        </p:txBody>
      </p:sp>
      <p:pic>
        <p:nvPicPr>
          <p:cNvPr id="6146" name="Picture 2" descr="high angle photo of brown umbrella">
            <a:extLst>
              <a:ext uri="{FF2B5EF4-FFF2-40B4-BE49-F238E27FC236}">
                <a16:creationId xmlns:a16="http://schemas.microsoft.com/office/drawing/2014/main" id="{B971816A-3851-A6E7-E010-EEBA6FA73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26" y="619124"/>
            <a:ext cx="22352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reen trees in aerial view">
            <a:extLst>
              <a:ext uri="{FF2B5EF4-FFF2-40B4-BE49-F238E27FC236}">
                <a16:creationId xmlns:a16="http://schemas.microsoft.com/office/drawing/2014/main" id="{65281614-613B-501C-123C-E78BE32C9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656" y="954998"/>
            <a:ext cx="2496560" cy="166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 black and white photo of a curved object">
            <a:extLst>
              <a:ext uri="{FF2B5EF4-FFF2-40B4-BE49-F238E27FC236}">
                <a16:creationId xmlns:a16="http://schemas.microsoft.com/office/drawing/2014/main" id="{46562087-0BA6-FC7B-F310-4851668AC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38629"/>
            <a:ext cx="3410409" cy="19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white car on gray asphalt road">
            <a:extLst>
              <a:ext uri="{FF2B5EF4-FFF2-40B4-BE49-F238E27FC236}">
                <a16:creationId xmlns:a16="http://schemas.microsoft.com/office/drawing/2014/main" id="{2BCC8022-DB93-11BC-19D6-0B2ECC73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714" y="2987787"/>
            <a:ext cx="1940543" cy="250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526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Free Two Silver Chess Pieces on White Surface Stock Photo">
            <a:extLst>
              <a:ext uri="{FF2B5EF4-FFF2-40B4-BE49-F238E27FC236}">
                <a16:creationId xmlns:a16="http://schemas.microsoft.com/office/drawing/2014/main" id="{005805D9-421A-B26C-AD9B-DA533F06D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0C0F6-AE97-7994-EC1A-7B6289E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72" y="0"/>
            <a:ext cx="7485528" cy="40678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b="1" dirty="0">
                <a:solidFill>
                  <a:srgbClr val="002060"/>
                </a:solidFill>
                <a:latin typeface="Thick_Calibri" panose="02000503000000000000" pitchFamily="50" charset="0"/>
              </a:rPr>
              <a:t>Formulating  </a:t>
            </a:r>
            <a:r>
              <a:rPr lang="en-US" sz="8800" b="1" dirty="0">
                <a:solidFill>
                  <a:srgbClr val="EBC04A"/>
                </a:solidFill>
                <a:latin typeface="Thick_Calibri" panose="02000503000000000000" pitchFamily="50" charset="0"/>
              </a:rPr>
              <a:t>selection</a:t>
            </a:r>
            <a:r>
              <a:rPr lang="en-US" sz="8800" b="1" dirty="0">
                <a:solidFill>
                  <a:srgbClr val="002060"/>
                </a:solidFill>
                <a:latin typeface="Thick_Calibri" panose="02000503000000000000" pitchFamily="50" charset="0"/>
              </a:rPr>
              <a:t> strategy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6822D-0933-F385-8C6B-1C561D95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69EB0E5-599B-4BB3-A164-0762FEB8A760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15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94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hick_Calibri" panose="02000503000000000000" pitchFamily="50" charset="0"/>
              </a:rPr>
              <a:t>What is Exponential Smoothing?</a:t>
            </a:r>
            <a:endParaRPr lang="en-US" dirty="0">
              <a:latin typeface="Thick_Calibri" panose="02000503000000000000" pitchFamily="50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1063887" y="1320610"/>
            <a:ext cx="5525172" cy="482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Forecasting univariate time series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Principle - weighted averages of past observations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Exponentially decreasing weights for past observations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Level and trend equation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Started with simple, but switched to double 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3B3CC11-A261-BCBB-7069-403BF87DC6F9}"/>
              </a:ext>
            </a:extLst>
          </p:cNvPr>
          <p:cNvGrpSpPr/>
          <p:nvPr/>
        </p:nvGrpSpPr>
        <p:grpSpPr>
          <a:xfrm>
            <a:off x="7935684" y="861171"/>
            <a:ext cx="3568169" cy="2710840"/>
            <a:chOff x="7738006" y="2011721"/>
            <a:chExt cx="3568169" cy="27108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EA33D2E-22AB-CE74-3497-09543B1D5A98}"/>
                    </a:ext>
                  </a:extLst>
                </p:cNvPr>
                <p:cNvSpPr txBox="1"/>
                <p:nvPr/>
              </p:nvSpPr>
              <p:spPr>
                <a:xfrm>
                  <a:off x="7738006" y="2011721"/>
                  <a:ext cx="33847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  </a:t>
                  </a:r>
                  <a:endParaRPr lang="en-US" b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EA33D2E-22AB-CE74-3497-09543B1D5A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8006" y="2011721"/>
                  <a:ext cx="338470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523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CB8FFCE-A1E1-963A-45F2-ADF748D15C1D}"/>
                    </a:ext>
                  </a:extLst>
                </p:cNvPr>
                <p:cNvSpPr txBox="1"/>
                <p:nvPr/>
              </p:nvSpPr>
              <p:spPr>
                <a:xfrm>
                  <a:off x="8014184" y="3152001"/>
                  <a:ext cx="32919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dirty="0"/>
                    <a:t>   </a:t>
                  </a:r>
                  <a:endParaRPr lang="en-US" b="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CB8FFCE-A1E1-963A-45F2-ADF748D15C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4184" y="3152001"/>
                  <a:ext cx="329199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593" b="-369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25B8-09EC-4EEE-B72D-BF7F5A9185B9}"/>
                    </a:ext>
                  </a:extLst>
                </p:cNvPr>
                <p:cNvSpPr txBox="1"/>
                <p:nvPr/>
              </p:nvSpPr>
              <p:spPr>
                <a:xfrm>
                  <a:off x="8582659" y="4168563"/>
                  <a:ext cx="16954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25B8-09EC-4EEE-B72D-BF7F5A9185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2659" y="4168563"/>
                  <a:ext cx="169540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878" b="-28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52F5D2-5C0A-8F37-1B14-7E3055E1B62E}"/>
                </a:ext>
              </a:extLst>
            </p:cNvPr>
            <p:cNvSpPr txBox="1"/>
            <p:nvPr/>
          </p:nvSpPr>
          <p:spPr>
            <a:xfrm>
              <a:off x="8775935" y="2317927"/>
              <a:ext cx="1308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ysfunctional" panose="02000503000000000000" pitchFamily="50" charset="0"/>
                </a:rPr>
                <a:t>Level equation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C56EC8-7BFB-45A5-E8D8-0740CACF6ECE}"/>
                </a:ext>
              </a:extLst>
            </p:cNvPr>
            <p:cNvSpPr txBox="1"/>
            <p:nvPr/>
          </p:nvSpPr>
          <p:spPr>
            <a:xfrm>
              <a:off x="8775935" y="3429000"/>
              <a:ext cx="13088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ysfunctional" panose="02000503000000000000" pitchFamily="50" charset="0"/>
                </a:rPr>
                <a:t>Trend equation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379378-05CF-9F90-3EAF-FA38319B07F2}"/>
                </a:ext>
              </a:extLst>
            </p:cNvPr>
            <p:cNvSpPr txBox="1"/>
            <p:nvPr/>
          </p:nvSpPr>
          <p:spPr>
            <a:xfrm>
              <a:off x="8538112" y="4445562"/>
              <a:ext cx="17844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ysfunctional" panose="02000503000000000000" pitchFamily="50" charset="0"/>
                </a:rPr>
                <a:t>Forecasting equation</a:t>
              </a:r>
            </a:p>
          </p:txBody>
        </p:sp>
      </p:grp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BD62590-5B5D-C29B-2C3A-CE7A7AE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724" y="3849010"/>
            <a:ext cx="3543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59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A brief introduction to Polynomial Regression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1045957" y="1177174"/>
            <a:ext cx="4583097" cy="444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Extends linear regression by adding extra degrees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Least squares method to find optimal coefficients</a:t>
            </a:r>
            <a:endParaRPr lang="en-US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Experimented with different degrees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Degree = 3, overfitted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BBBADD-39E3-7394-97EC-EABCF2EAC39F}"/>
              </a:ext>
            </a:extLst>
          </p:cNvPr>
          <p:cNvGrpSpPr/>
          <p:nvPr/>
        </p:nvGrpSpPr>
        <p:grpSpPr>
          <a:xfrm>
            <a:off x="7413813" y="1877294"/>
            <a:ext cx="3892362" cy="692497"/>
            <a:chOff x="7413813" y="1877294"/>
            <a:chExt cx="3892362" cy="6924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B6D2EA-141D-692B-B4BE-27B6EB1DD3AD}"/>
                    </a:ext>
                  </a:extLst>
                </p:cNvPr>
                <p:cNvSpPr txBox="1"/>
                <p:nvPr/>
              </p:nvSpPr>
              <p:spPr>
                <a:xfrm>
                  <a:off x="7413813" y="1877294"/>
                  <a:ext cx="3892362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ϵ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B6D2EA-141D-692B-B4BE-27B6EB1DD3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3813" y="1877294"/>
                  <a:ext cx="3892362" cy="553998"/>
                </a:xfrm>
                <a:prstGeom prst="rect">
                  <a:avLst/>
                </a:prstGeom>
                <a:blipFill>
                  <a:blip r:embed="rId2"/>
                  <a:stretch>
                    <a:fillRect l="-6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88BB7C9-1490-044E-6EBF-65AA6E90EC5B}"/>
                </a:ext>
              </a:extLst>
            </p:cNvPr>
            <p:cNvSpPr txBox="1"/>
            <p:nvPr/>
          </p:nvSpPr>
          <p:spPr>
            <a:xfrm>
              <a:off x="8090031" y="2292792"/>
              <a:ext cx="2539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ysfunctional" panose="02000503000000000000" pitchFamily="50" charset="0"/>
                </a:rPr>
                <a:t>Polynomial Regression Equation</a:t>
              </a:r>
            </a:p>
          </p:txBody>
        </p:sp>
      </p:grpSp>
      <p:pic>
        <p:nvPicPr>
          <p:cNvPr id="14340" name="Picture 4">
            <a:extLst>
              <a:ext uri="{FF2B5EF4-FFF2-40B4-BE49-F238E27FC236}">
                <a16:creationId xmlns:a16="http://schemas.microsoft.com/office/drawing/2014/main" id="{736EC388-979F-934B-C01C-10D3ECC68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36" y="2985289"/>
            <a:ext cx="4583096" cy="325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93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Drift method, a naïve approach to Forecasting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1014561" y="1413452"/>
            <a:ext cx="4583097" cy="482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Naïve method = take the last observed value as forecast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Drift allows increasing or decreasing over time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Equivalent to drawing line between the first and last observations</a:t>
            </a:r>
          </a:p>
          <a:p>
            <a:pPr marL="742950" lvl="1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Cannot fit complex curves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489E3E-A23E-6731-7003-3D86ED834B4C}"/>
              </a:ext>
            </a:extLst>
          </p:cNvPr>
          <p:cNvGrpSpPr/>
          <p:nvPr/>
        </p:nvGrpSpPr>
        <p:grpSpPr>
          <a:xfrm>
            <a:off x="7781364" y="2070823"/>
            <a:ext cx="2592481" cy="749501"/>
            <a:chOff x="7691717" y="1810846"/>
            <a:chExt cx="2592481" cy="74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42E0443-9322-6475-17C2-EB1D5332BDE5}"/>
                    </a:ext>
                  </a:extLst>
                </p:cNvPr>
                <p:cNvSpPr txBox="1"/>
                <p:nvPr/>
              </p:nvSpPr>
              <p:spPr>
                <a:xfrm>
                  <a:off x="7691717" y="1810846"/>
                  <a:ext cx="2592481" cy="7495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C42E0443-9322-6475-17C2-EB1D5332B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1717" y="1810846"/>
                  <a:ext cx="2592481" cy="74950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A7DD81-B457-6A5E-2D48-54D4CF3ABDFD}"/>
                </a:ext>
              </a:extLst>
            </p:cNvPr>
            <p:cNvSpPr txBox="1"/>
            <p:nvPr/>
          </p:nvSpPr>
          <p:spPr>
            <a:xfrm>
              <a:off x="8086695" y="2279789"/>
              <a:ext cx="1802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Dysfunctional" panose="02000503000000000000" pitchFamily="50" charset="0"/>
                </a:rPr>
                <a:t>Drift Method Equation</a:t>
              </a:r>
            </a:p>
          </p:txBody>
        </p:sp>
      </p:grp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733FB07-5FF6-4609-00C9-C147CC54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20" y="3295076"/>
            <a:ext cx="4121319" cy="294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589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Comparing models with RMSE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688147" y="1444067"/>
            <a:ext cx="4583097" cy="482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Train data – Till 2021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Test data – 2022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RMSE generated over all time series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Median value considered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 Drift working best, even though the simplest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B86660-3346-FA83-4A6E-A01E2700B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409408"/>
              </p:ext>
            </p:extLst>
          </p:nvPr>
        </p:nvGraphicFramePr>
        <p:xfrm>
          <a:off x="5547165" y="1439176"/>
          <a:ext cx="6072092" cy="34848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18023">
                  <a:extLst>
                    <a:ext uri="{9D8B030D-6E8A-4147-A177-3AD203B41FA5}">
                      <a16:colId xmlns:a16="http://schemas.microsoft.com/office/drawing/2014/main" val="509174228"/>
                    </a:ext>
                  </a:extLst>
                </a:gridCol>
                <a:gridCol w="1518023">
                  <a:extLst>
                    <a:ext uri="{9D8B030D-6E8A-4147-A177-3AD203B41FA5}">
                      <a16:colId xmlns:a16="http://schemas.microsoft.com/office/drawing/2014/main" val="4117049694"/>
                    </a:ext>
                  </a:extLst>
                </a:gridCol>
                <a:gridCol w="1518023">
                  <a:extLst>
                    <a:ext uri="{9D8B030D-6E8A-4147-A177-3AD203B41FA5}">
                      <a16:colId xmlns:a16="http://schemas.microsoft.com/office/drawing/2014/main" val="684234760"/>
                    </a:ext>
                  </a:extLst>
                </a:gridCol>
                <a:gridCol w="1518023">
                  <a:extLst>
                    <a:ext uri="{9D8B030D-6E8A-4147-A177-3AD203B41FA5}">
                      <a16:colId xmlns:a16="http://schemas.microsoft.com/office/drawing/2014/main" val="3520639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Dysfunctional" panose="020005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Drift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Poly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360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Total Spend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335431.23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210888.80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442128.68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70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Average spend per dosage 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0.46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0.60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75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Average spend per claim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26.37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19.63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34.98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266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Average spend per beneficiary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102.76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69.51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139.40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7131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0C89B06-46E6-030D-4E86-2A3AE744DCC7}"/>
              </a:ext>
            </a:extLst>
          </p:cNvPr>
          <p:cNvSpPr txBox="1"/>
          <p:nvPr/>
        </p:nvSpPr>
        <p:spPr>
          <a:xfrm>
            <a:off x="5547165" y="5096411"/>
            <a:ext cx="6072092" cy="1322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For drugs with data only in 2022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Fit Linear Regression model on YoY growth on aggregated features and used that to generate the forecasts</a:t>
            </a:r>
          </a:p>
        </p:txBody>
      </p:sp>
    </p:spTree>
    <p:extLst>
      <p:ext uri="{BB962C8B-B14F-4D97-AF65-F5344CB8AC3E}">
        <p14:creationId xmlns:p14="http://schemas.microsoft.com/office/powerpoint/2010/main" val="268266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518BCE60-EB58-4019-B93A-1094BA89F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39C5D7-3A83-4B28-BA16-9364DA5F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5385538" cy="6858000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E4BDC5-1DF0-B758-02E4-0AA24AB72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8087"/>
            <a:ext cx="6103704" cy="5125412"/>
          </a:xfrm>
          <a:prstGeom prst="rect">
            <a:avLst/>
          </a:prstGeom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B56F66-ADD9-6C71-0BE0-8CD963DD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840" y="482281"/>
            <a:ext cx="2578320" cy="71219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>
                <a:latin typeface="Thick_Calibri" panose="02000503000000000000" pitchFamily="50" charset="0"/>
              </a:rPr>
              <a:t>AGENDA</a:t>
            </a:r>
          </a:p>
        </p:txBody>
      </p:sp>
      <p:pic>
        <p:nvPicPr>
          <p:cNvPr id="5" name="Picture 4" descr="Coloured pins pinned on a calendar">
            <a:extLst>
              <a:ext uri="{FF2B5EF4-FFF2-40B4-BE49-F238E27FC236}">
                <a16:creationId xmlns:a16="http://schemas.microsoft.com/office/drawing/2014/main" id="{A77249BF-DA72-F923-A8EF-0AD91840B8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21" r="17560" b="-1"/>
          <a:stretch/>
        </p:blipFill>
        <p:spPr>
          <a:xfrm>
            <a:off x="6103705" y="10"/>
            <a:ext cx="5385539" cy="6857990"/>
          </a:xfrm>
          <a:prstGeom prst="rect">
            <a:avLst/>
          </a:prstGeom>
        </p:spPr>
      </p:pic>
      <p:sp>
        <p:nvSpPr>
          <p:cNvPr id="15" name="tint">
            <a:extLst>
              <a:ext uri="{FF2B5EF4-FFF2-40B4-BE49-F238E27FC236}">
                <a16:creationId xmlns:a16="http://schemas.microsoft.com/office/drawing/2014/main" id="{49109861-B852-BC17-33D7-416D00A3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92294" y="0"/>
            <a:ext cx="696657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D25246-63AD-A50F-5C11-E82836CBB9E9}"/>
              </a:ext>
            </a:extLst>
          </p:cNvPr>
          <p:cNvSpPr txBox="1"/>
          <p:nvPr/>
        </p:nvSpPr>
        <p:spPr>
          <a:xfrm>
            <a:off x="1258568" y="1513451"/>
            <a:ext cx="404853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Dysfunctional" panose="02000503000000000000" pitchFamily="50" charset="0"/>
                <a:cs typeface="Times New Roman" panose="02020603050405020304" pitchFamily="18" charset="0"/>
              </a:rPr>
              <a:t>What is Medicare and its Negotiation Program?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Dysfunctional" panose="02000503000000000000" pitchFamily="50" charset="0"/>
                <a:cs typeface="Times New Roman" panose="02020603050405020304" pitchFamily="18" charset="0"/>
              </a:rPr>
              <a:t>Selecting a drug for the program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Dysfunctional" panose="02000503000000000000" pitchFamily="50" charset="0"/>
                <a:cs typeface="Times New Roman" panose="02020603050405020304" pitchFamily="18" charset="0"/>
              </a:rPr>
              <a:t>Exploratory Data Analysis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Dysfunctional" panose="02000503000000000000" pitchFamily="50" charset="0"/>
                <a:cs typeface="Times New Roman" panose="02020603050405020304" pitchFamily="18" charset="0"/>
              </a:rPr>
              <a:t>Approach to forecasting and Selection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Dysfunctional" panose="02000503000000000000" pitchFamily="50" charset="0"/>
                <a:cs typeface="Times New Roman" panose="02020603050405020304" pitchFamily="18" charset="0"/>
              </a:rPr>
              <a:t>Conclusion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3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Most likely drugs to be selected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1063887" y="1589551"/>
            <a:ext cx="4583097" cy="6106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Total expenditure is the focus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Weighted Average of the model forecasts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Total Spending used to decide the rankings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10 drugs for 2026, 15 for 2027 and so 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Thick_Calibri" panose="02000503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87FE57-4FE2-FB00-AF68-9EFD7BB901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356637"/>
              </p:ext>
            </p:extLst>
          </p:nvPr>
        </p:nvGraphicFramePr>
        <p:xfrm>
          <a:off x="6096000" y="1589551"/>
          <a:ext cx="257287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872">
                  <a:extLst>
                    <a:ext uri="{9D8B030D-6E8A-4147-A177-3AD203B41FA5}">
                      <a16:colId xmlns:a16="http://schemas.microsoft.com/office/drawing/2014/main" val="2611079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Year 2026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5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Eliquis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2648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Jardiance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98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Trelegy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 Ellipta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37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 Xarelto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878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Entresto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2515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Januvia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5840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Farxiga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52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Imbruvica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638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Xtandi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58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Ozempic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958606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185BA8-B962-6B98-09E5-7BFCDDE1E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129728"/>
              </p:ext>
            </p:extLst>
          </p:nvPr>
        </p:nvGraphicFramePr>
        <p:xfrm>
          <a:off x="8930981" y="1589554"/>
          <a:ext cx="2572872" cy="4079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872">
                  <a:extLst>
                    <a:ext uri="{9D8B030D-6E8A-4147-A177-3AD203B41FA5}">
                      <a16:colId xmlns:a16="http://schemas.microsoft.com/office/drawing/2014/main" val="2611079683"/>
                    </a:ext>
                  </a:extLst>
                </a:gridCol>
              </a:tblGrid>
              <a:tr h="3787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Year 2027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549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Biktarvy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264857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Rybelsus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13358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Brukinsa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5426452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Vyndamax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980459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Rinvoq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725135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Ubrelvy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611664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Ingrezza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35798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Calquence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98298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Erleada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37398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Ibrance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878456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Ofev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251534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Austedo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58405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Pomalyst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52376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Nubeqa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63842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Dovato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78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751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Most likely drugs to be selected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DBE6CB-D06D-9DA7-95C9-7BC9C6FAAB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94429"/>
              </p:ext>
            </p:extLst>
          </p:nvPr>
        </p:nvGraphicFramePr>
        <p:xfrm>
          <a:off x="688147" y="1773551"/>
          <a:ext cx="2572872" cy="4079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872">
                  <a:extLst>
                    <a:ext uri="{9D8B030D-6E8A-4147-A177-3AD203B41FA5}">
                      <a16:colId xmlns:a16="http://schemas.microsoft.com/office/drawing/2014/main" val="2611079683"/>
                    </a:ext>
                  </a:extLst>
                </a:gridCol>
              </a:tblGrid>
              <a:tr h="3787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Year 2028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549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Breztri Aerosphere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264857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Nurtec ODT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13358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Sutab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5426452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Xywav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980459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Ferriprox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725135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Evrysdi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611664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Erleada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35798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Gavreto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98298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Nubeqa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37398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Calquence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878456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Dovato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251534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Xcopri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58405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Eysuvis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52376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Tukysa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63842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Inqovi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7881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D3FD68-4724-51BF-D5F8-20EABD3C4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852352"/>
              </p:ext>
            </p:extLst>
          </p:nvPr>
        </p:nvGraphicFramePr>
        <p:xfrm>
          <a:off x="3623421" y="1764586"/>
          <a:ext cx="2572872" cy="4079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872">
                  <a:extLst>
                    <a:ext uri="{9D8B030D-6E8A-4147-A177-3AD203B41FA5}">
                      <a16:colId xmlns:a16="http://schemas.microsoft.com/office/drawing/2014/main" val="2611079683"/>
                    </a:ext>
                  </a:extLst>
                </a:gridCol>
              </a:tblGrid>
              <a:tr h="3787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Year 2029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549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Gemtesa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264857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Orgovyx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13358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Varenicline Tartrate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5426452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Lumakras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980459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Rezurock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725135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Cabenuva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611664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Kerendia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35798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Fotivda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98298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Scemblix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37398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Qulipta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878456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Invega Hafyera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251534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Lybalvi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58405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Welireg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52376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Opzelura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63842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Orladeyo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7881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172502-2BCC-8CBD-23E7-2638C4976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943381"/>
              </p:ext>
            </p:extLst>
          </p:nvPr>
        </p:nvGraphicFramePr>
        <p:xfrm>
          <a:off x="6442154" y="1218940"/>
          <a:ext cx="2572872" cy="531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872">
                  <a:extLst>
                    <a:ext uri="{9D8B030D-6E8A-4147-A177-3AD203B41FA5}">
                      <a16:colId xmlns:a16="http://schemas.microsoft.com/office/drawing/2014/main" val="2611079683"/>
                    </a:ext>
                  </a:extLst>
                </a:gridCol>
              </a:tblGrid>
              <a:tr h="3787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Year 2030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549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Lubiprostone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264857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Livtencity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13358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Etravirine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2257203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Tepmetko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903461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Amondys-45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861865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Verquvo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771290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Empaveli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846962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Tavneos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5426452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Ponvory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980459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Deferiprone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725135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Jatenzo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611664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Bafiertam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35798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Arformoterol Tartrate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98298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Truseltiq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37398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Caplyta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878456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Norgesic Forte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251534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Rukobia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58405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Onureg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52376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Tabrecta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63842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Gimoti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7881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F70419-8E65-CF1E-4E0F-C74D1665C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0049584"/>
              </p:ext>
            </p:extLst>
          </p:nvPr>
        </p:nvGraphicFramePr>
        <p:xfrm>
          <a:off x="9176842" y="1218940"/>
          <a:ext cx="2572872" cy="5312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872">
                  <a:extLst>
                    <a:ext uri="{9D8B030D-6E8A-4147-A177-3AD203B41FA5}">
                      <a16:colId xmlns:a16="http://schemas.microsoft.com/office/drawing/2014/main" val="2611079683"/>
                    </a:ext>
                  </a:extLst>
                </a:gridCol>
              </a:tblGrid>
              <a:tr h="37878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ysfunctional" panose="02000503000000000000" pitchFamily="50" charset="0"/>
                        </a:rPr>
                        <a:t>Year 2031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6549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Paxlovid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Eua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8264857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Tyrvaya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1213358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Lupkynis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2257203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Exkivity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8903461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Qelbree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7861865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Klisyri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771290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Dojolvi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0846962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Trikafta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5426452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Loreev XR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980459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Myfembree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26725135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Winlevi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611664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Trijardy XR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35798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Vuity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198298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Retevmo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78373984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Diacomit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3878456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Zeposia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2515348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Kloxxado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584050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Nexlizet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352376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Qinlock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10638426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Dysfunctional" panose="02000503000000000000" pitchFamily="50" charset="0"/>
                        </a:rPr>
                        <a:t>Thalitone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ysfunctional" panose="02000503000000000000" pitchFamily="50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978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336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panoramic photography of Brooklyn Bridge">
            <a:extLst>
              <a:ext uri="{FF2B5EF4-FFF2-40B4-BE49-F238E27FC236}">
                <a16:creationId xmlns:a16="http://schemas.microsoft.com/office/drawing/2014/main" id="{54D9BB2F-4867-CC4C-D9A2-DCD54C686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0C0F6-AE97-7994-EC1A-7B6289E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96" y="534716"/>
            <a:ext cx="9720608" cy="40678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13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hick_Calibri" panose="02000503000000000000" pitchFamily="50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6822D-0933-F385-8C6B-1C561D95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69EB0E5-599B-4BB3-A164-0762FEB8A760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22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7854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Conclusion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803909" y="1132348"/>
            <a:ext cx="6968489" cy="9084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Brand Names were run against FDA Orange Book.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Things I could have tried and explored:</a:t>
            </a: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Explore Vector based time series</a:t>
            </a: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Intermittent time series</a:t>
            </a: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Better analysis of the models</a:t>
            </a: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External data sources</a:t>
            </a: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742950" lvl="1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Thick_Calibri" panose="02000503000000000000" pitchFamily="50" charset="0"/>
            </a:endParaRPr>
          </a:p>
        </p:txBody>
      </p:sp>
      <p:pic>
        <p:nvPicPr>
          <p:cNvPr id="9218" name="Picture 2" descr="i m a little girl i m a little girl i m a little girl">
            <a:extLst>
              <a:ext uri="{FF2B5EF4-FFF2-40B4-BE49-F238E27FC236}">
                <a16:creationId xmlns:a16="http://schemas.microsoft.com/office/drawing/2014/main" id="{01D8CBA8-8EEC-2A6C-765F-BAD054FD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311" y="2157325"/>
            <a:ext cx="4967542" cy="3311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36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60A770-55EF-9757-CDCB-596DE3DF7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70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0C0F6-AE97-7994-EC1A-7B6289E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2007754"/>
            <a:ext cx="10515600" cy="284249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  <a:latin typeface="Thick_Calibri" panose="02000503000000000000" pitchFamily="50" charset="0"/>
              </a:rPr>
              <a:t>What is </a:t>
            </a:r>
            <a:r>
              <a:rPr lang="en-US" sz="9600" b="1" dirty="0">
                <a:solidFill>
                  <a:srgbClr val="EBC04A"/>
                </a:solidFill>
                <a:latin typeface="Thick_Calibri" panose="02000503000000000000" pitchFamily="50" charset="0"/>
              </a:rPr>
              <a:t>Medicare</a:t>
            </a:r>
            <a:r>
              <a:rPr lang="en-US" sz="9600" b="1" dirty="0">
                <a:solidFill>
                  <a:srgbClr val="FFFFFF"/>
                </a:solidFill>
                <a:latin typeface="Thick_Calibri" panose="02000503000000000000" pitchFamily="50" charset="0"/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6822D-0933-F385-8C6B-1C561D95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69EB0E5-599B-4BB3-A164-0762FEB8A760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257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7AF878-CC5A-4CD8-A382-F84475B12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47" y="619124"/>
            <a:ext cx="10815706" cy="876301"/>
          </a:xfrm>
        </p:spPr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A few facts about Medicare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D75026-CA3C-4E38-9930-5AB82E1EA843}"/>
              </a:ext>
            </a:extLst>
          </p:cNvPr>
          <p:cNvCxnSpPr>
            <a:cxnSpLocks/>
          </p:cNvCxnSpPr>
          <p:nvPr/>
        </p:nvCxnSpPr>
        <p:spPr>
          <a:xfrm>
            <a:off x="688147" y="5718175"/>
            <a:ext cx="10815706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BBB5F90-E13B-4DE2-A3E0-5015AC0A5C5B}"/>
              </a:ext>
            </a:extLst>
          </p:cNvPr>
          <p:cNvSpPr/>
          <p:nvPr/>
        </p:nvSpPr>
        <p:spPr>
          <a:xfrm>
            <a:off x="1296465" y="2730512"/>
            <a:ext cx="3045243" cy="29876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5EA42-80C6-4BD8-8131-7F058AA7A47C}"/>
              </a:ext>
            </a:extLst>
          </p:cNvPr>
          <p:cNvSpPr/>
          <p:nvPr/>
        </p:nvSpPr>
        <p:spPr>
          <a:xfrm>
            <a:off x="4643462" y="2108206"/>
            <a:ext cx="3045243" cy="36099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5A728-4281-495D-88A1-B8F8E528ED97}"/>
              </a:ext>
            </a:extLst>
          </p:cNvPr>
          <p:cNvSpPr/>
          <p:nvPr/>
        </p:nvSpPr>
        <p:spPr>
          <a:xfrm>
            <a:off x="7990458" y="1571625"/>
            <a:ext cx="3045243" cy="414655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EBE5D8-FFB7-464D-B676-850CAD10B5A4}"/>
              </a:ext>
            </a:extLst>
          </p:cNvPr>
          <p:cNvGrpSpPr/>
          <p:nvPr/>
        </p:nvGrpSpPr>
        <p:grpSpPr>
          <a:xfrm>
            <a:off x="3779838" y="2951163"/>
            <a:ext cx="360363" cy="363537"/>
            <a:chOff x="4833938" y="3611563"/>
            <a:chExt cx="360363" cy="363537"/>
          </a:xfrm>
          <a:solidFill>
            <a:schemeClr val="bg1"/>
          </a:solidFill>
        </p:grpSpPr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BE0FB1BF-F672-403D-8E57-15A39B83F9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4263" y="3611563"/>
              <a:ext cx="300038" cy="284163"/>
            </a:xfrm>
            <a:custGeom>
              <a:avLst/>
              <a:gdLst>
                <a:gd name="T0" fmla="*/ 8 w 80"/>
                <a:gd name="T1" fmla="*/ 62 h 75"/>
                <a:gd name="T2" fmla="*/ 17 w 80"/>
                <a:gd name="T3" fmla="*/ 62 h 75"/>
                <a:gd name="T4" fmla="*/ 32 w 80"/>
                <a:gd name="T5" fmla="*/ 68 h 75"/>
                <a:gd name="T6" fmla="*/ 36 w 80"/>
                <a:gd name="T7" fmla="*/ 74 h 75"/>
                <a:gd name="T8" fmla="*/ 57 w 80"/>
                <a:gd name="T9" fmla="*/ 74 h 75"/>
                <a:gd name="T10" fmla="*/ 59 w 80"/>
                <a:gd name="T11" fmla="*/ 75 h 75"/>
                <a:gd name="T12" fmla="*/ 80 w 80"/>
                <a:gd name="T13" fmla="*/ 40 h 75"/>
                <a:gd name="T14" fmla="*/ 40 w 80"/>
                <a:gd name="T15" fmla="*/ 0 h 75"/>
                <a:gd name="T16" fmla="*/ 0 w 80"/>
                <a:gd name="T17" fmla="*/ 40 h 75"/>
                <a:gd name="T18" fmla="*/ 7 w 80"/>
                <a:gd name="T19" fmla="*/ 62 h 75"/>
                <a:gd name="T20" fmla="*/ 8 w 80"/>
                <a:gd name="T21" fmla="*/ 62 h 75"/>
                <a:gd name="T22" fmla="*/ 36 w 80"/>
                <a:gd name="T23" fmla="*/ 20 h 75"/>
                <a:gd name="T24" fmla="*/ 38 w 80"/>
                <a:gd name="T25" fmla="*/ 18 h 75"/>
                <a:gd name="T26" fmla="*/ 40 w 80"/>
                <a:gd name="T27" fmla="*/ 20 h 75"/>
                <a:gd name="T28" fmla="*/ 40 w 80"/>
                <a:gd name="T29" fmla="*/ 40 h 75"/>
                <a:gd name="T30" fmla="*/ 58 w 80"/>
                <a:gd name="T31" fmla="*/ 40 h 75"/>
                <a:gd name="T32" fmla="*/ 60 w 80"/>
                <a:gd name="T33" fmla="*/ 42 h 75"/>
                <a:gd name="T34" fmla="*/ 58 w 80"/>
                <a:gd name="T35" fmla="*/ 44 h 75"/>
                <a:gd name="T36" fmla="*/ 38 w 80"/>
                <a:gd name="T37" fmla="*/ 44 h 75"/>
                <a:gd name="T38" fmla="*/ 36 w 80"/>
                <a:gd name="T39" fmla="*/ 42 h 75"/>
                <a:gd name="T40" fmla="*/ 36 w 80"/>
                <a:gd name="T41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0" h="75">
                  <a:moveTo>
                    <a:pt x="8" y="62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23" y="62"/>
                    <a:pt x="30" y="66"/>
                    <a:pt x="32" y="68"/>
                  </a:cubicBezTo>
                  <a:cubicBezTo>
                    <a:pt x="35" y="70"/>
                    <a:pt x="36" y="72"/>
                    <a:pt x="36" y="74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8" y="74"/>
                    <a:pt x="59" y="75"/>
                    <a:pt x="59" y="75"/>
                  </a:cubicBezTo>
                  <a:cubicBezTo>
                    <a:pt x="72" y="68"/>
                    <a:pt x="80" y="55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48"/>
                    <a:pt x="2" y="56"/>
                    <a:pt x="7" y="62"/>
                  </a:cubicBezTo>
                  <a:cubicBezTo>
                    <a:pt x="7" y="62"/>
                    <a:pt x="8" y="62"/>
                    <a:pt x="8" y="62"/>
                  </a:cubicBezTo>
                  <a:close/>
                  <a:moveTo>
                    <a:pt x="36" y="20"/>
                  </a:moveTo>
                  <a:cubicBezTo>
                    <a:pt x="36" y="19"/>
                    <a:pt x="37" y="18"/>
                    <a:pt x="38" y="18"/>
                  </a:cubicBezTo>
                  <a:cubicBezTo>
                    <a:pt x="39" y="18"/>
                    <a:pt x="40" y="19"/>
                    <a:pt x="40" y="2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60" y="41"/>
                    <a:pt x="60" y="42"/>
                  </a:cubicBezTo>
                  <a:cubicBezTo>
                    <a:pt x="60" y="43"/>
                    <a:pt x="59" y="44"/>
                    <a:pt x="5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7" y="44"/>
                    <a:pt x="36" y="43"/>
                    <a:pt x="36" y="42"/>
                  </a:cubicBezTo>
                  <a:lnTo>
                    <a:pt x="3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C2A6ECAE-052E-4048-80DE-06B916A0C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488" y="3860800"/>
              <a:ext cx="247650" cy="100013"/>
            </a:xfrm>
            <a:custGeom>
              <a:avLst/>
              <a:gdLst>
                <a:gd name="T0" fmla="*/ 24 w 66"/>
                <a:gd name="T1" fmla="*/ 8 h 26"/>
                <a:gd name="T2" fmla="*/ 16 w 66"/>
                <a:gd name="T3" fmla="*/ 8 h 26"/>
                <a:gd name="T4" fmla="*/ 14 w 66"/>
                <a:gd name="T5" fmla="*/ 10 h 26"/>
                <a:gd name="T6" fmla="*/ 16 w 66"/>
                <a:gd name="T7" fmla="*/ 12 h 26"/>
                <a:gd name="T8" fmla="*/ 32 w 66"/>
                <a:gd name="T9" fmla="*/ 12 h 26"/>
                <a:gd name="T10" fmla="*/ 40 w 66"/>
                <a:gd name="T11" fmla="*/ 12 h 26"/>
                <a:gd name="T12" fmla="*/ 50 w 66"/>
                <a:gd name="T13" fmla="*/ 12 h 26"/>
                <a:gd name="T14" fmla="*/ 66 w 66"/>
                <a:gd name="T15" fmla="*/ 24 h 26"/>
                <a:gd name="T16" fmla="*/ 64 w 66"/>
                <a:gd name="T17" fmla="*/ 26 h 26"/>
                <a:gd name="T18" fmla="*/ 2 w 66"/>
                <a:gd name="T19" fmla="*/ 26 h 26"/>
                <a:gd name="T20" fmla="*/ 0 w 66"/>
                <a:gd name="T21" fmla="*/ 24 h 26"/>
                <a:gd name="T22" fmla="*/ 0 w 66"/>
                <a:gd name="T23" fmla="*/ 2 h 26"/>
                <a:gd name="T24" fmla="*/ 2 w 66"/>
                <a:gd name="T25" fmla="*/ 0 h 26"/>
                <a:gd name="T26" fmla="*/ 11 w 66"/>
                <a:gd name="T27" fmla="*/ 0 h 26"/>
                <a:gd name="T28" fmla="*/ 24 w 66"/>
                <a:gd name="T29" fmla="*/ 5 h 26"/>
                <a:gd name="T30" fmla="*/ 24 w 66"/>
                <a:gd name="T3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6">
                  <a:moveTo>
                    <a:pt x="24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1"/>
                    <a:pt x="15" y="12"/>
                    <a:pt x="1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9" y="14"/>
                    <a:pt x="66" y="19"/>
                    <a:pt x="66" y="24"/>
                  </a:cubicBezTo>
                  <a:cubicBezTo>
                    <a:pt x="66" y="25"/>
                    <a:pt x="65" y="26"/>
                    <a:pt x="6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3" y="5"/>
                    <a:pt x="24" y="5"/>
                  </a:cubicBezTo>
                  <a:cubicBezTo>
                    <a:pt x="25" y="6"/>
                    <a:pt x="28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47">
              <a:extLst>
                <a:ext uri="{FF2B5EF4-FFF2-40B4-BE49-F238E27FC236}">
                  <a16:creationId xmlns:a16="http://schemas.microsoft.com/office/drawing/2014/main" id="{B1DB1A08-2E03-4F88-91EB-8F5F3CDEF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938" y="3854450"/>
              <a:ext cx="68263" cy="120650"/>
            </a:xfrm>
            <a:custGeom>
              <a:avLst/>
              <a:gdLst>
                <a:gd name="T0" fmla="*/ 16 w 18"/>
                <a:gd name="T1" fmla="*/ 0 h 32"/>
                <a:gd name="T2" fmla="*/ 2 w 18"/>
                <a:gd name="T3" fmla="*/ 0 h 32"/>
                <a:gd name="T4" fmla="*/ 0 w 18"/>
                <a:gd name="T5" fmla="*/ 2 h 32"/>
                <a:gd name="T6" fmla="*/ 0 w 18"/>
                <a:gd name="T7" fmla="*/ 30 h 32"/>
                <a:gd name="T8" fmla="*/ 2 w 18"/>
                <a:gd name="T9" fmla="*/ 32 h 32"/>
                <a:gd name="T10" fmla="*/ 16 w 18"/>
                <a:gd name="T11" fmla="*/ 32 h 32"/>
                <a:gd name="T12" fmla="*/ 18 w 18"/>
                <a:gd name="T13" fmla="*/ 30 h 32"/>
                <a:gd name="T14" fmla="*/ 18 w 18"/>
                <a:gd name="T15" fmla="*/ 2 h 32"/>
                <a:gd name="T16" fmla="*/ 16 w 18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2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E64390-848A-4FA6-B49F-0129B35FDFD3}"/>
              </a:ext>
            </a:extLst>
          </p:cNvPr>
          <p:cNvGrpSpPr/>
          <p:nvPr/>
        </p:nvGrpSpPr>
        <p:grpSpPr>
          <a:xfrm>
            <a:off x="7108317" y="2328875"/>
            <a:ext cx="361950" cy="363537"/>
            <a:chOff x="5554663" y="3611563"/>
            <a:chExt cx="361950" cy="363537"/>
          </a:xfrm>
          <a:solidFill>
            <a:schemeClr val="bg1"/>
          </a:solidFill>
        </p:grpSpPr>
        <p:sp>
          <p:nvSpPr>
            <p:cNvPr id="38" name="Freeform 48">
              <a:extLst>
                <a:ext uri="{FF2B5EF4-FFF2-40B4-BE49-F238E27FC236}">
                  <a16:creationId xmlns:a16="http://schemas.microsoft.com/office/drawing/2014/main" id="{8FAFA69C-1F6E-488A-B8F5-964F2F6DA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1025" y="3611563"/>
              <a:ext cx="255588" cy="257175"/>
            </a:xfrm>
            <a:custGeom>
              <a:avLst/>
              <a:gdLst>
                <a:gd name="T0" fmla="*/ 67 w 68"/>
                <a:gd name="T1" fmla="*/ 41 h 68"/>
                <a:gd name="T2" fmla="*/ 62 w 68"/>
                <a:gd name="T3" fmla="*/ 38 h 68"/>
                <a:gd name="T4" fmla="*/ 62 w 68"/>
                <a:gd name="T5" fmla="*/ 34 h 68"/>
                <a:gd name="T6" fmla="*/ 62 w 68"/>
                <a:gd name="T7" fmla="*/ 30 h 68"/>
                <a:gd name="T8" fmla="*/ 67 w 68"/>
                <a:gd name="T9" fmla="*/ 27 h 68"/>
                <a:gd name="T10" fmla="*/ 67 w 68"/>
                <a:gd name="T11" fmla="*/ 24 h 68"/>
                <a:gd name="T12" fmla="*/ 59 w 68"/>
                <a:gd name="T13" fmla="*/ 10 h 68"/>
                <a:gd name="T14" fmla="*/ 58 w 68"/>
                <a:gd name="T15" fmla="*/ 9 h 68"/>
                <a:gd name="T16" fmla="*/ 57 w 68"/>
                <a:gd name="T17" fmla="*/ 9 h 68"/>
                <a:gd name="T18" fmla="*/ 52 w 68"/>
                <a:gd name="T19" fmla="*/ 12 h 68"/>
                <a:gd name="T20" fmla="*/ 44 w 68"/>
                <a:gd name="T21" fmla="*/ 8 h 68"/>
                <a:gd name="T22" fmla="*/ 44 w 68"/>
                <a:gd name="T23" fmla="*/ 2 h 68"/>
                <a:gd name="T24" fmla="*/ 42 w 68"/>
                <a:gd name="T25" fmla="*/ 0 h 68"/>
                <a:gd name="T26" fmla="*/ 26 w 68"/>
                <a:gd name="T27" fmla="*/ 0 h 68"/>
                <a:gd name="T28" fmla="*/ 24 w 68"/>
                <a:gd name="T29" fmla="*/ 2 h 68"/>
                <a:gd name="T30" fmla="*/ 24 w 68"/>
                <a:gd name="T31" fmla="*/ 8 h 68"/>
                <a:gd name="T32" fmla="*/ 17 w 68"/>
                <a:gd name="T33" fmla="*/ 12 h 68"/>
                <a:gd name="T34" fmla="*/ 11 w 68"/>
                <a:gd name="T35" fmla="*/ 9 h 68"/>
                <a:gd name="T36" fmla="*/ 9 w 68"/>
                <a:gd name="T37" fmla="*/ 10 h 68"/>
                <a:gd name="T38" fmla="*/ 1 w 68"/>
                <a:gd name="T39" fmla="*/ 24 h 68"/>
                <a:gd name="T40" fmla="*/ 0 w 68"/>
                <a:gd name="T41" fmla="*/ 25 h 68"/>
                <a:gd name="T42" fmla="*/ 1 w 68"/>
                <a:gd name="T43" fmla="*/ 27 h 68"/>
                <a:gd name="T44" fmla="*/ 6 w 68"/>
                <a:gd name="T45" fmla="*/ 30 h 68"/>
                <a:gd name="T46" fmla="*/ 6 w 68"/>
                <a:gd name="T47" fmla="*/ 34 h 68"/>
                <a:gd name="T48" fmla="*/ 6 w 68"/>
                <a:gd name="T49" fmla="*/ 38 h 68"/>
                <a:gd name="T50" fmla="*/ 1 w 68"/>
                <a:gd name="T51" fmla="*/ 41 h 68"/>
                <a:gd name="T52" fmla="*/ 1 w 68"/>
                <a:gd name="T53" fmla="*/ 44 h 68"/>
                <a:gd name="T54" fmla="*/ 9 w 68"/>
                <a:gd name="T55" fmla="*/ 58 h 68"/>
                <a:gd name="T56" fmla="*/ 11 w 68"/>
                <a:gd name="T57" fmla="*/ 59 h 68"/>
                <a:gd name="T58" fmla="*/ 17 w 68"/>
                <a:gd name="T59" fmla="*/ 56 h 68"/>
                <a:gd name="T60" fmla="*/ 24 w 68"/>
                <a:gd name="T61" fmla="*/ 60 h 68"/>
                <a:gd name="T62" fmla="*/ 24 w 68"/>
                <a:gd name="T63" fmla="*/ 66 h 68"/>
                <a:gd name="T64" fmla="*/ 26 w 68"/>
                <a:gd name="T65" fmla="*/ 68 h 68"/>
                <a:gd name="T66" fmla="*/ 42 w 68"/>
                <a:gd name="T67" fmla="*/ 68 h 68"/>
                <a:gd name="T68" fmla="*/ 44 w 68"/>
                <a:gd name="T69" fmla="*/ 66 h 68"/>
                <a:gd name="T70" fmla="*/ 44 w 68"/>
                <a:gd name="T71" fmla="*/ 60 h 68"/>
                <a:gd name="T72" fmla="*/ 52 w 68"/>
                <a:gd name="T73" fmla="*/ 56 h 68"/>
                <a:gd name="T74" fmla="*/ 57 w 68"/>
                <a:gd name="T75" fmla="*/ 59 h 68"/>
                <a:gd name="T76" fmla="*/ 58 w 68"/>
                <a:gd name="T77" fmla="*/ 59 h 68"/>
                <a:gd name="T78" fmla="*/ 60 w 68"/>
                <a:gd name="T79" fmla="*/ 58 h 68"/>
                <a:gd name="T80" fmla="*/ 68 w 68"/>
                <a:gd name="T81" fmla="*/ 44 h 68"/>
                <a:gd name="T82" fmla="*/ 67 w 68"/>
                <a:gd name="T83" fmla="*/ 41 h 68"/>
                <a:gd name="T84" fmla="*/ 34 w 68"/>
                <a:gd name="T85" fmla="*/ 46 h 68"/>
                <a:gd name="T86" fmla="*/ 22 w 68"/>
                <a:gd name="T87" fmla="*/ 34 h 68"/>
                <a:gd name="T88" fmla="*/ 34 w 68"/>
                <a:gd name="T89" fmla="*/ 22 h 68"/>
                <a:gd name="T90" fmla="*/ 46 w 68"/>
                <a:gd name="T91" fmla="*/ 34 h 68"/>
                <a:gd name="T92" fmla="*/ 34 w 68"/>
                <a:gd name="T93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6"/>
                  </a:moveTo>
                  <a:cubicBezTo>
                    <a:pt x="27" y="46"/>
                    <a:pt x="22" y="41"/>
                    <a:pt x="22" y="34"/>
                  </a:cubicBezTo>
                  <a:cubicBezTo>
                    <a:pt x="22" y="27"/>
                    <a:pt x="27" y="22"/>
                    <a:pt x="34" y="22"/>
                  </a:cubicBezTo>
                  <a:cubicBezTo>
                    <a:pt x="41" y="22"/>
                    <a:pt x="46" y="27"/>
                    <a:pt x="46" y="34"/>
                  </a:cubicBezTo>
                  <a:cubicBezTo>
                    <a:pt x="46" y="41"/>
                    <a:pt x="41" y="46"/>
                    <a:pt x="3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id="{5F6AFC96-AB7F-42B2-BED5-3DF4BC119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3860800"/>
              <a:ext cx="249238" cy="100013"/>
            </a:xfrm>
            <a:custGeom>
              <a:avLst/>
              <a:gdLst>
                <a:gd name="T0" fmla="*/ 24 w 66"/>
                <a:gd name="T1" fmla="*/ 8 h 26"/>
                <a:gd name="T2" fmla="*/ 16 w 66"/>
                <a:gd name="T3" fmla="*/ 8 h 26"/>
                <a:gd name="T4" fmla="*/ 14 w 66"/>
                <a:gd name="T5" fmla="*/ 10 h 26"/>
                <a:gd name="T6" fmla="*/ 16 w 66"/>
                <a:gd name="T7" fmla="*/ 12 h 26"/>
                <a:gd name="T8" fmla="*/ 32 w 66"/>
                <a:gd name="T9" fmla="*/ 12 h 26"/>
                <a:gd name="T10" fmla="*/ 40 w 66"/>
                <a:gd name="T11" fmla="*/ 12 h 26"/>
                <a:gd name="T12" fmla="*/ 50 w 66"/>
                <a:gd name="T13" fmla="*/ 12 h 26"/>
                <a:gd name="T14" fmla="*/ 66 w 66"/>
                <a:gd name="T15" fmla="*/ 24 h 26"/>
                <a:gd name="T16" fmla="*/ 64 w 66"/>
                <a:gd name="T17" fmla="*/ 26 h 26"/>
                <a:gd name="T18" fmla="*/ 2 w 66"/>
                <a:gd name="T19" fmla="*/ 26 h 26"/>
                <a:gd name="T20" fmla="*/ 0 w 66"/>
                <a:gd name="T21" fmla="*/ 24 h 26"/>
                <a:gd name="T22" fmla="*/ 0 w 66"/>
                <a:gd name="T23" fmla="*/ 2 h 26"/>
                <a:gd name="T24" fmla="*/ 2 w 66"/>
                <a:gd name="T25" fmla="*/ 0 h 26"/>
                <a:gd name="T26" fmla="*/ 11 w 66"/>
                <a:gd name="T27" fmla="*/ 0 h 26"/>
                <a:gd name="T28" fmla="*/ 24 w 66"/>
                <a:gd name="T29" fmla="*/ 5 h 26"/>
                <a:gd name="T30" fmla="*/ 24 w 66"/>
                <a:gd name="T3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6">
                  <a:moveTo>
                    <a:pt x="24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1"/>
                    <a:pt x="15" y="12"/>
                    <a:pt x="1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9" y="14"/>
                    <a:pt x="66" y="19"/>
                    <a:pt x="66" y="24"/>
                  </a:cubicBezTo>
                  <a:cubicBezTo>
                    <a:pt x="66" y="25"/>
                    <a:pt x="65" y="26"/>
                    <a:pt x="6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3" y="5"/>
                    <a:pt x="24" y="5"/>
                  </a:cubicBezTo>
                  <a:cubicBezTo>
                    <a:pt x="25" y="6"/>
                    <a:pt x="28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50">
              <a:extLst>
                <a:ext uri="{FF2B5EF4-FFF2-40B4-BE49-F238E27FC236}">
                  <a16:creationId xmlns:a16="http://schemas.microsoft.com/office/drawing/2014/main" id="{C26641C5-F050-4D5E-8D40-228B12CD5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854450"/>
              <a:ext cx="68263" cy="120650"/>
            </a:xfrm>
            <a:custGeom>
              <a:avLst/>
              <a:gdLst>
                <a:gd name="T0" fmla="*/ 16 w 18"/>
                <a:gd name="T1" fmla="*/ 0 h 32"/>
                <a:gd name="T2" fmla="*/ 2 w 18"/>
                <a:gd name="T3" fmla="*/ 0 h 32"/>
                <a:gd name="T4" fmla="*/ 0 w 18"/>
                <a:gd name="T5" fmla="*/ 2 h 32"/>
                <a:gd name="T6" fmla="*/ 0 w 18"/>
                <a:gd name="T7" fmla="*/ 30 h 32"/>
                <a:gd name="T8" fmla="*/ 2 w 18"/>
                <a:gd name="T9" fmla="*/ 32 h 32"/>
                <a:gd name="T10" fmla="*/ 16 w 18"/>
                <a:gd name="T11" fmla="*/ 32 h 32"/>
                <a:gd name="T12" fmla="*/ 18 w 18"/>
                <a:gd name="T13" fmla="*/ 30 h 32"/>
                <a:gd name="T14" fmla="*/ 18 w 18"/>
                <a:gd name="T15" fmla="*/ 2 h 32"/>
                <a:gd name="T16" fmla="*/ 16 w 18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2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C3311D-C926-46E0-993F-612D8EE82B79}"/>
              </a:ext>
            </a:extLst>
          </p:cNvPr>
          <p:cNvGrpSpPr/>
          <p:nvPr/>
        </p:nvGrpSpPr>
        <p:grpSpPr>
          <a:xfrm>
            <a:off x="10502899" y="1782762"/>
            <a:ext cx="330200" cy="363537"/>
            <a:chOff x="6276975" y="3611563"/>
            <a:chExt cx="330200" cy="363537"/>
          </a:xfrm>
          <a:solidFill>
            <a:schemeClr val="bg1"/>
          </a:solidFill>
        </p:grpSpPr>
        <p:sp>
          <p:nvSpPr>
            <p:cNvPr id="42" name="Freeform 51">
              <a:extLst>
                <a:ext uri="{FF2B5EF4-FFF2-40B4-BE49-F238E27FC236}">
                  <a16:creationId xmlns:a16="http://schemas.microsoft.com/office/drawing/2014/main" id="{1B2D6070-3EDD-4A53-BF3D-9F3592444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9525" y="3860800"/>
              <a:ext cx="247650" cy="100013"/>
            </a:xfrm>
            <a:custGeom>
              <a:avLst/>
              <a:gdLst>
                <a:gd name="T0" fmla="*/ 24 w 66"/>
                <a:gd name="T1" fmla="*/ 8 h 26"/>
                <a:gd name="T2" fmla="*/ 16 w 66"/>
                <a:gd name="T3" fmla="*/ 8 h 26"/>
                <a:gd name="T4" fmla="*/ 14 w 66"/>
                <a:gd name="T5" fmla="*/ 10 h 26"/>
                <a:gd name="T6" fmla="*/ 16 w 66"/>
                <a:gd name="T7" fmla="*/ 12 h 26"/>
                <a:gd name="T8" fmla="*/ 32 w 66"/>
                <a:gd name="T9" fmla="*/ 12 h 26"/>
                <a:gd name="T10" fmla="*/ 40 w 66"/>
                <a:gd name="T11" fmla="*/ 12 h 26"/>
                <a:gd name="T12" fmla="*/ 50 w 66"/>
                <a:gd name="T13" fmla="*/ 12 h 26"/>
                <a:gd name="T14" fmla="*/ 66 w 66"/>
                <a:gd name="T15" fmla="*/ 24 h 26"/>
                <a:gd name="T16" fmla="*/ 64 w 66"/>
                <a:gd name="T17" fmla="*/ 26 h 26"/>
                <a:gd name="T18" fmla="*/ 2 w 66"/>
                <a:gd name="T19" fmla="*/ 26 h 26"/>
                <a:gd name="T20" fmla="*/ 0 w 66"/>
                <a:gd name="T21" fmla="*/ 24 h 26"/>
                <a:gd name="T22" fmla="*/ 0 w 66"/>
                <a:gd name="T23" fmla="*/ 2 h 26"/>
                <a:gd name="T24" fmla="*/ 2 w 66"/>
                <a:gd name="T25" fmla="*/ 0 h 26"/>
                <a:gd name="T26" fmla="*/ 11 w 66"/>
                <a:gd name="T27" fmla="*/ 0 h 26"/>
                <a:gd name="T28" fmla="*/ 24 w 66"/>
                <a:gd name="T29" fmla="*/ 5 h 26"/>
                <a:gd name="T30" fmla="*/ 24 w 66"/>
                <a:gd name="T3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6">
                  <a:moveTo>
                    <a:pt x="24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1"/>
                    <a:pt x="15" y="12"/>
                    <a:pt x="1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9" y="14"/>
                    <a:pt x="66" y="19"/>
                    <a:pt x="66" y="24"/>
                  </a:cubicBezTo>
                  <a:cubicBezTo>
                    <a:pt x="66" y="25"/>
                    <a:pt x="65" y="26"/>
                    <a:pt x="6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3" y="5"/>
                    <a:pt x="24" y="5"/>
                  </a:cubicBezTo>
                  <a:cubicBezTo>
                    <a:pt x="25" y="6"/>
                    <a:pt x="28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id="{FB657266-6E7C-4031-AFC0-F55549B01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975" y="3854450"/>
              <a:ext cx="66675" cy="120650"/>
            </a:xfrm>
            <a:custGeom>
              <a:avLst/>
              <a:gdLst>
                <a:gd name="T0" fmla="*/ 16 w 18"/>
                <a:gd name="T1" fmla="*/ 0 h 32"/>
                <a:gd name="T2" fmla="*/ 2 w 18"/>
                <a:gd name="T3" fmla="*/ 0 h 32"/>
                <a:gd name="T4" fmla="*/ 0 w 18"/>
                <a:gd name="T5" fmla="*/ 2 h 32"/>
                <a:gd name="T6" fmla="*/ 0 w 18"/>
                <a:gd name="T7" fmla="*/ 30 h 32"/>
                <a:gd name="T8" fmla="*/ 2 w 18"/>
                <a:gd name="T9" fmla="*/ 32 h 32"/>
                <a:gd name="T10" fmla="*/ 16 w 18"/>
                <a:gd name="T11" fmla="*/ 32 h 32"/>
                <a:gd name="T12" fmla="*/ 18 w 18"/>
                <a:gd name="T13" fmla="*/ 30 h 32"/>
                <a:gd name="T14" fmla="*/ 18 w 18"/>
                <a:gd name="T15" fmla="*/ 2 h 32"/>
                <a:gd name="T16" fmla="*/ 16 w 18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2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id="{EA700994-C369-4C03-9A46-95965A739F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9688" y="3611563"/>
              <a:ext cx="209550" cy="280988"/>
            </a:xfrm>
            <a:custGeom>
              <a:avLst/>
              <a:gdLst>
                <a:gd name="T0" fmla="*/ 18 w 56"/>
                <a:gd name="T1" fmla="*/ 68 h 74"/>
                <a:gd name="T2" fmla="*/ 22 w 56"/>
                <a:gd name="T3" fmla="*/ 74 h 74"/>
                <a:gd name="T4" fmla="*/ 35 w 56"/>
                <a:gd name="T5" fmla="*/ 74 h 74"/>
                <a:gd name="T6" fmla="*/ 38 w 56"/>
                <a:gd name="T7" fmla="*/ 69 h 74"/>
                <a:gd name="T8" fmla="*/ 56 w 56"/>
                <a:gd name="T9" fmla="*/ 28 h 74"/>
                <a:gd name="T10" fmla="*/ 28 w 56"/>
                <a:gd name="T11" fmla="*/ 0 h 74"/>
                <a:gd name="T12" fmla="*/ 0 w 56"/>
                <a:gd name="T13" fmla="*/ 28 h 74"/>
                <a:gd name="T14" fmla="*/ 16 w 56"/>
                <a:gd name="T15" fmla="*/ 67 h 74"/>
                <a:gd name="T16" fmla="*/ 18 w 56"/>
                <a:gd name="T17" fmla="*/ 68 h 74"/>
                <a:gd name="T18" fmla="*/ 28 w 56"/>
                <a:gd name="T19" fmla="*/ 18 h 74"/>
                <a:gd name="T20" fmla="*/ 38 w 56"/>
                <a:gd name="T21" fmla="*/ 28 h 74"/>
                <a:gd name="T22" fmla="*/ 28 w 56"/>
                <a:gd name="T23" fmla="*/ 38 h 74"/>
                <a:gd name="T24" fmla="*/ 18 w 56"/>
                <a:gd name="T25" fmla="*/ 28 h 74"/>
                <a:gd name="T26" fmla="*/ 28 w 56"/>
                <a:gd name="T27" fmla="*/ 1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74">
                  <a:moveTo>
                    <a:pt x="18" y="68"/>
                  </a:moveTo>
                  <a:cubicBezTo>
                    <a:pt x="21" y="70"/>
                    <a:pt x="22" y="72"/>
                    <a:pt x="22" y="74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7" y="55"/>
                    <a:pt x="56" y="37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7"/>
                    <a:pt x="8" y="53"/>
                    <a:pt x="16" y="67"/>
                  </a:cubicBezTo>
                  <a:cubicBezTo>
                    <a:pt x="17" y="67"/>
                    <a:pt x="18" y="68"/>
                    <a:pt x="18" y="68"/>
                  </a:cubicBezTo>
                  <a:close/>
                  <a:moveTo>
                    <a:pt x="28" y="18"/>
                  </a:moveTo>
                  <a:cubicBezTo>
                    <a:pt x="34" y="18"/>
                    <a:pt x="38" y="22"/>
                    <a:pt x="38" y="28"/>
                  </a:cubicBezTo>
                  <a:cubicBezTo>
                    <a:pt x="38" y="34"/>
                    <a:pt x="34" y="38"/>
                    <a:pt x="28" y="38"/>
                  </a:cubicBezTo>
                  <a:cubicBezTo>
                    <a:pt x="22" y="38"/>
                    <a:pt x="18" y="34"/>
                    <a:pt x="18" y="28"/>
                  </a:cubicBezTo>
                  <a:cubicBezTo>
                    <a:pt x="18" y="22"/>
                    <a:pt x="22" y="18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D333648-95A6-4EF4-8685-50A1DA8383C8}"/>
              </a:ext>
            </a:extLst>
          </p:cNvPr>
          <p:cNvSpPr/>
          <p:nvPr/>
        </p:nvSpPr>
        <p:spPr>
          <a:xfrm>
            <a:off x="1539046" y="3014898"/>
            <a:ext cx="900246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hick_Calibri" panose="02000503000000000000" pitchFamily="50" charset="0"/>
              </a:rPr>
              <a:t>Origins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B75DE3-7F82-4829-AA90-9F9D4C945DB2}"/>
              </a:ext>
            </a:extLst>
          </p:cNvPr>
          <p:cNvSpPr txBox="1"/>
          <p:nvPr/>
        </p:nvSpPr>
        <p:spPr>
          <a:xfrm>
            <a:off x="4869114" y="2965800"/>
            <a:ext cx="2570991" cy="3629300"/>
          </a:xfrm>
          <a:prstGeom prst="rect">
            <a:avLst/>
          </a:prstGeom>
          <a:noFill/>
        </p:spPr>
        <p:txBody>
          <a:bodyPr wrap="square" lIns="0" tIns="108000" rIns="0" bIns="108000" rtlCol="0">
            <a:spAutoFit/>
          </a:bodyPr>
          <a:lstStyle/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Federal health insurance program</a:t>
            </a:r>
          </a:p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Older than 65 or younger disabled people</a:t>
            </a:r>
          </a:p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In 2022, 65 millions insured</a:t>
            </a:r>
          </a:p>
          <a:p>
            <a:pPr marL="180975" indent="-180975">
              <a:spcAft>
                <a:spcPts val="18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$900 billions spent by Medicare trustees</a:t>
            </a:r>
          </a:p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endParaRPr lang="en-US" sz="1400" dirty="0">
              <a:solidFill>
                <a:schemeClr val="bg1"/>
              </a:solidFill>
              <a:latin typeface="Dysfunctional" panose="02000503000000000000" pitchFamily="50" charset="0"/>
            </a:endParaRPr>
          </a:p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endParaRPr lang="en-US" sz="1400" dirty="0">
              <a:solidFill>
                <a:schemeClr val="bg1"/>
              </a:solidFill>
              <a:latin typeface="Dysfunctional" panose="02000503000000000000" pitchFamily="50" charset="0"/>
            </a:endParaRPr>
          </a:p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endParaRPr lang="id-ID" sz="1400" dirty="0">
              <a:solidFill>
                <a:schemeClr val="bg1"/>
              </a:solidFill>
              <a:latin typeface="Dysfunctional" panose="02000503000000000000" pitchFamily="50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CEB2E2-A0FB-461C-8B3C-10E1C33EC6BD}"/>
              </a:ext>
            </a:extLst>
          </p:cNvPr>
          <p:cNvSpPr/>
          <p:nvPr/>
        </p:nvSpPr>
        <p:spPr>
          <a:xfrm>
            <a:off x="4869114" y="2392592"/>
            <a:ext cx="1259319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hick_Calibri" panose="02000503000000000000" pitchFamily="50" charset="0"/>
              </a:rPr>
              <a:t>What is it?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223B54-AE5A-419E-8406-45C80FD5A2A6}"/>
              </a:ext>
            </a:extLst>
          </p:cNvPr>
          <p:cNvSpPr txBox="1"/>
          <p:nvPr/>
        </p:nvSpPr>
        <p:spPr>
          <a:xfrm>
            <a:off x="8227584" y="2265240"/>
            <a:ext cx="2570991" cy="3772929"/>
          </a:xfrm>
          <a:prstGeom prst="rect">
            <a:avLst/>
          </a:prstGeom>
          <a:noFill/>
        </p:spPr>
        <p:txBody>
          <a:bodyPr wrap="square" lIns="0" tIns="108000" rIns="0" bIns="108000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Covers half of healthcare expenses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Generally complimented by private insurance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Four parts:</a:t>
            </a:r>
          </a:p>
          <a:p>
            <a:pPr marL="638175" lvl="1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Part A – Hospital services</a:t>
            </a:r>
          </a:p>
          <a:p>
            <a:pPr marL="638175" lvl="1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Part B – Outpatient services</a:t>
            </a:r>
          </a:p>
          <a:p>
            <a:pPr marL="638175" lvl="1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Part C – Alternative</a:t>
            </a:r>
          </a:p>
          <a:p>
            <a:pPr marL="638175" lvl="1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Part D – Self-administered prescription drugs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›"/>
            </a:pPr>
            <a:endParaRPr lang="en-US" sz="1400" dirty="0">
              <a:solidFill>
                <a:schemeClr val="bg1"/>
              </a:solidFill>
              <a:latin typeface="Dysfunctional" panose="02000503000000000000" pitchFamily="50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6BC427-F05B-4900-BD8D-37D2ECE57728}"/>
              </a:ext>
            </a:extLst>
          </p:cNvPr>
          <p:cNvSpPr/>
          <p:nvPr/>
        </p:nvSpPr>
        <p:spPr>
          <a:xfrm>
            <a:off x="8227584" y="1856011"/>
            <a:ext cx="2096087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hick_Calibri" panose="02000503000000000000" pitchFamily="50" charset="0"/>
              </a:rPr>
              <a:t>What’s included?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53357F-FA18-4A37-99D6-8E78E81047FF}"/>
              </a:ext>
            </a:extLst>
          </p:cNvPr>
          <p:cNvCxnSpPr>
            <a:cxnSpLocks/>
          </p:cNvCxnSpPr>
          <p:nvPr/>
        </p:nvCxnSpPr>
        <p:spPr>
          <a:xfrm>
            <a:off x="1539046" y="3409950"/>
            <a:ext cx="2570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0763EC0-E809-417A-8E83-91E9E6585A4B}"/>
              </a:ext>
            </a:extLst>
          </p:cNvPr>
          <p:cNvCxnSpPr>
            <a:cxnSpLocks/>
          </p:cNvCxnSpPr>
          <p:nvPr/>
        </p:nvCxnSpPr>
        <p:spPr>
          <a:xfrm>
            <a:off x="4880588" y="2790825"/>
            <a:ext cx="2570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333E6C3-028C-4A13-800F-62D5132D80AB}"/>
              </a:ext>
            </a:extLst>
          </p:cNvPr>
          <p:cNvCxnSpPr>
            <a:cxnSpLocks/>
          </p:cNvCxnSpPr>
          <p:nvPr/>
        </p:nvCxnSpPr>
        <p:spPr>
          <a:xfrm>
            <a:off x="8227584" y="2257425"/>
            <a:ext cx="2570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3FDBFAE-5E80-88CD-958D-5DCEA72C01FC}"/>
              </a:ext>
            </a:extLst>
          </p:cNvPr>
          <p:cNvSpPr txBox="1"/>
          <p:nvPr/>
        </p:nvSpPr>
        <p:spPr>
          <a:xfrm>
            <a:off x="1539046" y="3549650"/>
            <a:ext cx="2570991" cy="2762396"/>
          </a:xfrm>
          <a:prstGeom prst="rect">
            <a:avLst/>
          </a:prstGeom>
          <a:noFill/>
        </p:spPr>
        <p:txBody>
          <a:bodyPr wrap="square" lIns="0" tIns="108000" rIns="0" bIns="108000" rtlCol="0">
            <a:spAutoFit/>
          </a:bodyPr>
          <a:lstStyle/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Enacted in 1965 under Pres. Lyndon Johnson</a:t>
            </a:r>
          </a:p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Begun under Social Security Administration</a:t>
            </a:r>
          </a:p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r>
              <a:rPr lang="en-US" sz="1400" dirty="0">
                <a:solidFill>
                  <a:schemeClr val="bg1"/>
                </a:solidFill>
                <a:latin typeface="Dysfunctional" panose="02000503000000000000" pitchFamily="50" charset="0"/>
              </a:rPr>
              <a:t>Pres. Harry Truman and wife – first recipients</a:t>
            </a:r>
          </a:p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endParaRPr lang="en-US" sz="1400" dirty="0">
              <a:solidFill>
                <a:schemeClr val="bg1"/>
              </a:solidFill>
              <a:latin typeface="Dysfunctional" panose="02000503000000000000" pitchFamily="50" charset="0"/>
            </a:endParaRPr>
          </a:p>
          <a:p>
            <a:pPr marL="180975" indent="-180975">
              <a:spcAft>
                <a:spcPts val="1600"/>
              </a:spcAft>
              <a:buFont typeface="Arial" panose="020B0604020202020204" pitchFamily="34" charset="0"/>
              <a:buChar char="›"/>
            </a:pPr>
            <a:endParaRPr lang="id-ID" sz="1400" dirty="0">
              <a:solidFill>
                <a:schemeClr val="bg1"/>
              </a:solidFill>
              <a:latin typeface="Dysfunctional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Medicare Part D Negotiation Program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A7B4E6-F294-8BD5-6010-D4018B1DB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3"/>
          <a:stretch/>
        </p:blipFill>
        <p:spPr>
          <a:xfrm>
            <a:off x="8584626" y="1974299"/>
            <a:ext cx="3347713" cy="36713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786761" y="1644378"/>
            <a:ext cx="4746774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Part of Inflation Reduction 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hick_Calibri" panose="02000503000000000000" pitchFamily="50" charset="0"/>
              </a:rPr>
              <a:t>Able to negotiate directly with drug companies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hick_Calibri" panose="02000503000000000000" pitchFamily="50" charset="0"/>
              </a:rPr>
              <a:t>Improve drug affordability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hick_Calibri" panose="02000503000000000000" pitchFamily="50" charset="0"/>
              </a:rPr>
              <a:t>Maximum Fair Price introduced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hick_Calibri" panose="02000503000000000000" pitchFamily="50" charset="0"/>
              </a:rPr>
              <a:t>Selected 10 drugs for 2026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hick_Calibri" panose="02000503000000000000" pitchFamily="50" charset="0"/>
              </a:rPr>
              <a:t>Adding 5 every year, 20 in 2029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Thick_Calibri" panose="02000503000000000000" pitchFamily="50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Thick_Calibri" panose="02000503000000000000" pitchFamily="50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D15D54-EDBC-E937-5194-B181C8B51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52"/>
          <a:stretch/>
        </p:blipFill>
        <p:spPr>
          <a:xfrm>
            <a:off x="5377060" y="1926619"/>
            <a:ext cx="3162741" cy="367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9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range and white medication pill">
            <a:extLst>
              <a:ext uri="{FF2B5EF4-FFF2-40B4-BE49-F238E27FC236}">
                <a16:creationId xmlns:a16="http://schemas.microsoft.com/office/drawing/2014/main" id="{5B9E104F-23A5-36A9-AD1F-9CA0A03A4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0C0F6-AE97-7994-EC1A-7B6289E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76" y="1395090"/>
            <a:ext cx="6667060" cy="40678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  <a:latin typeface="Thick_Calibri" panose="02000503000000000000" pitchFamily="50" charset="0"/>
              </a:rPr>
              <a:t>Which drug to </a:t>
            </a:r>
            <a:r>
              <a:rPr lang="en-US" sz="9600" b="1" dirty="0">
                <a:solidFill>
                  <a:srgbClr val="EBC04A"/>
                </a:solidFill>
                <a:latin typeface="Thick_Calibri" panose="02000503000000000000" pitchFamily="50" charset="0"/>
              </a:rPr>
              <a:t>choose</a:t>
            </a:r>
            <a:r>
              <a:rPr lang="en-US" sz="9600" b="1" dirty="0">
                <a:solidFill>
                  <a:srgbClr val="FFFFFF"/>
                </a:solidFill>
                <a:latin typeface="Thick_Calibri" panose="02000503000000000000" pitchFamily="50" charset="0"/>
              </a:rPr>
              <a:t>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6822D-0933-F385-8C6B-1C561D95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69EB0E5-599B-4BB3-A164-0762FEB8A760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54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Selecting Drugs for Negotiation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786761" y="1541692"/>
            <a:ext cx="5058228" cy="4444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Must be single source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Licensed under FD&amp;C Act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hick_Calibri" panose="02000503000000000000" pitchFamily="50" charset="0"/>
              </a:rPr>
              <a:t>7 years elapsed since the date of approval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hick_Calibri" panose="02000503000000000000" pitchFamily="50" charset="0"/>
              </a:rPr>
              <a:t>Not under ANDA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hick_Calibri" panose="02000503000000000000" pitchFamily="50" charset="0"/>
              </a:rPr>
              <a:t>Different requirements for biological products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latin typeface="Thick_Calibri" panose="02000503000000000000" pitchFamily="50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037569-6C83-AC2B-E530-5CC8753ABBF5}"/>
              </a:ext>
            </a:extLst>
          </p:cNvPr>
          <p:cNvGrpSpPr/>
          <p:nvPr/>
        </p:nvGrpSpPr>
        <p:grpSpPr>
          <a:xfrm>
            <a:off x="5486399" y="1733592"/>
            <a:ext cx="6132857" cy="3475142"/>
            <a:chOff x="5131853" y="1733592"/>
            <a:chExt cx="6487404" cy="36931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6D1B96-1D21-5471-1A66-098CE318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1853" y="1733592"/>
              <a:ext cx="6487404" cy="33908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48031F-4C61-603A-C35E-81F20BFDBF7B}"/>
                </a:ext>
              </a:extLst>
            </p:cNvPr>
            <p:cNvSpPr txBox="1"/>
            <p:nvPr/>
          </p:nvSpPr>
          <p:spPr>
            <a:xfrm>
              <a:off x="6912750" y="5099663"/>
              <a:ext cx="3093347" cy="327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Dysfunctional" panose="02000503000000000000" pitchFamily="50" charset="0"/>
                </a:rPr>
                <a:t>Drug Selection process for 2027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11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A73D65E-F0E4-E2CB-C946-B41A5F9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d-ID"/>
              <a:t>/ </a:t>
            </a:r>
            <a:fld id="{D69EB0E5-599B-4BB3-A164-0762FEB8A76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1EB630D-CD1B-4C08-4C61-1C3E0910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ick_Calibri" panose="02000503000000000000" pitchFamily="50" charset="0"/>
              </a:rPr>
              <a:t>Medicare Part D Spending by Drug Dataset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01E1FF-4E21-C664-EF1A-7D2F1272DB68}"/>
              </a:ext>
            </a:extLst>
          </p:cNvPr>
          <p:cNvSpPr txBox="1"/>
          <p:nvPr/>
        </p:nvSpPr>
        <p:spPr>
          <a:xfrm>
            <a:off x="777797" y="1537514"/>
            <a:ext cx="4116933" cy="402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11 years of data i.e. 2012 to 2022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Derived from PDE records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Info about manufacturers included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Thick_Calibri" panose="02000503000000000000" pitchFamily="50" charset="0"/>
              </a:rPr>
              <a:t>Drug use and clinical indications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Summarized by linking NDCs</a:t>
            </a:r>
            <a:endParaRPr lang="en-US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Thick_Calibri" panose="02000503000000000000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highlight>
                  <a:srgbClr val="FFFFFF"/>
                </a:highlight>
                <a:latin typeface="Thick_Calibri" panose="02000503000000000000" pitchFamily="50" charset="0"/>
              </a:rPr>
              <a:t>Around 4.7K drugs in total</a:t>
            </a:r>
            <a:endParaRPr lang="en-US" b="0" i="0" dirty="0">
              <a:solidFill>
                <a:srgbClr val="262626"/>
              </a:solidFill>
              <a:effectLst/>
              <a:highlight>
                <a:srgbClr val="FFFFFF"/>
              </a:highlight>
              <a:latin typeface="Thick_Calibri" panose="02000503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5C7E71-DA48-B8ED-32C2-0871AAE47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293350"/>
              </p:ext>
            </p:extLst>
          </p:nvPr>
        </p:nvGraphicFramePr>
        <p:xfrm>
          <a:off x="5360900" y="1971867"/>
          <a:ext cx="6571439" cy="3267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027">
                  <a:extLst>
                    <a:ext uri="{9D8B030D-6E8A-4147-A177-3AD203B41FA5}">
                      <a16:colId xmlns:a16="http://schemas.microsoft.com/office/drawing/2014/main" val="3958812601"/>
                    </a:ext>
                  </a:extLst>
                </a:gridCol>
                <a:gridCol w="785592">
                  <a:extLst>
                    <a:ext uri="{9D8B030D-6E8A-4147-A177-3AD203B41FA5}">
                      <a16:colId xmlns:a16="http://schemas.microsoft.com/office/drawing/2014/main" val="634882126"/>
                    </a:ext>
                  </a:extLst>
                </a:gridCol>
                <a:gridCol w="676975">
                  <a:extLst>
                    <a:ext uri="{9D8B030D-6E8A-4147-A177-3AD203B41FA5}">
                      <a16:colId xmlns:a16="http://schemas.microsoft.com/office/drawing/2014/main" val="341481181"/>
                    </a:ext>
                  </a:extLst>
                </a:gridCol>
                <a:gridCol w="914215">
                  <a:extLst>
                    <a:ext uri="{9D8B030D-6E8A-4147-A177-3AD203B41FA5}">
                      <a16:colId xmlns:a16="http://schemas.microsoft.com/office/drawing/2014/main" val="262337520"/>
                    </a:ext>
                  </a:extLst>
                </a:gridCol>
                <a:gridCol w="790139">
                  <a:extLst>
                    <a:ext uri="{9D8B030D-6E8A-4147-A177-3AD203B41FA5}">
                      <a16:colId xmlns:a16="http://schemas.microsoft.com/office/drawing/2014/main" val="1738889886"/>
                    </a:ext>
                  </a:extLst>
                </a:gridCol>
                <a:gridCol w="957441">
                  <a:extLst>
                    <a:ext uri="{9D8B030D-6E8A-4147-A177-3AD203B41FA5}">
                      <a16:colId xmlns:a16="http://schemas.microsoft.com/office/drawing/2014/main" val="961267633"/>
                    </a:ext>
                  </a:extLst>
                </a:gridCol>
                <a:gridCol w="777410">
                  <a:extLst>
                    <a:ext uri="{9D8B030D-6E8A-4147-A177-3AD203B41FA5}">
                      <a16:colId xmlns:a16="http://schemas.microsoft.com/office/drawing/2014/main" val="499783946"/>
                    </a:ext>
                  </a:extLst>
                </a:gridCol>
                <a:gridCol w="998640">
                  <a:extLst>
                    <a:ext uri="{9D8B030D-6E8A-4147-A177-3AD203B41FA5}">
                      <a16:colId xmlns:a16="http://schemas.microsoft.com/office/drawing/2014/main" val="3505780514"/>
                    </a:ext>
                  </a:extLst>
                </a:gridCol>
              </a:tblGrid>
              <a:tr h="563850"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Dysfunctional" panose="02000503000000000000" pitchFamily="50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Total Spending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Total Claims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Total Beneficiaries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Total Dosage Units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Average Spending Per Dosage Unit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Average Spending Per Claim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Average Spending Per Beneficiary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987934"/>
                  </a:ext>
                </a:extLst>
              </a:tr>
              <a:tr h="3822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50788292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326219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94336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25288185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373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2598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12534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985717"/>
                  </a:ext>
                </a:extLst>
              </a:tr>
              <a:tr h="3822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347809204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2164783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574664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181158952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4281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10873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60902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4726857"/>
                  </a:ext>
                </a:extLst>
              </a:tr>
              <a:tr h="3822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494739"/>
                  </a:ext>
                </a:extLst>
              </a:tr>
              <a:tr h="3822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339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49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11825"/>
                  </a:ext>
                </a:extLst>
              </a:tr>
              <a:tr h="3822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393057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743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32013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402598"/>
                  </a:ext>
                </a:extLst>
              </a:tr>
              <a:tr h="382236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10334685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17522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4761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912387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826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2715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15780"/>
                  </a:ext>
                </a:extLst>
              </a:tr>
              <a:tr h="41007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15219812294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64797302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15885735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4654341154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233364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323721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Dysfunctional" panose="02000503000000000000" pitchFamily="50" charset="0"/>
                        </a:rPr>
                        <a:t>1595175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419258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78F3B33-B642-A021-27E4-42F8590752E6}"/>
              </a:ext>
            </a:extLst>
          </p:cNvPr>
          <p:cNvSpPr txBox="1"/>
          <p:nvPr/>
        </p:nvSpPr>
        <p:spPr>
          <a:xfrm>
            <a:off x="7456182" y="5337700"/>
            <a:ext cx="2380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ysfunctional" panose="02000503000000000000" pitchFamily="50" charset="0"/>
              </a:rPr>
              <a:t>Data Table for year 2022</a:t>
            </a:r>
          </a:p>
        </p:txBody>
      </p:sp>
    </p:spTree>
    <p:extLst>
      <p:ext uri="{BB962C8B-B14F-4D97-AF65-F5344CB8AC3E}">
        <p14:creationId xmlns:p14="http://schemas.microsoft.com/office/powerpoint/2010/main" val="63936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5B9FCF4-A2A6-905C-49AE-3B13FCE8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C0C0F6-AE97-7994-EC1A-7B6289E5C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366" y="1395090"/>
            <a:ext cx="6992471" cy="406781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b="1" dirty="0">
                <a:solidFill>
                  <a:srgbClr val="FFFFFF"/>
                </a:solidFill>
                <a:latin typeface="Thick_Calibri" panose="02000503000000000000" pitchFamily="50" charset="0"/>
              </a:rPr>
              <a:t>Exploratory </a:t>
            </a:r>
            <a:r>
              <a:rPr lang="en-US" sz="8800" b="1" dirty="0">
                <a:solidFill>
                  <a:srgbClr val="EBC04A"/>
                </a:solidFill>
                <a:latin typeface="Thick_Calibri" panose="02000503000000000000" pitchFamily="50" charset="0"/>
              </a:rPr>
              <a:t>Data</a:t>
            </a:r>
            <a:r>
              <a:rPr lang="en-US" sz="8800" b="1" dirty="0">
                <a:solidFill>
                  <a:srgbClr val="FFFFFF"/>
                </a:solidFill>
                <a:latin typeface="Thick_Calibri" panose="02000503000000000000" pitchFamily="50" charset="0"/>
              </a:rPr>
              <a:t>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6822D-0933-F385-8C6B-1C561D956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D69EB0E5-599B-4BB3-A164-0762FEB8A760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 algn="r">
                <a:spcAft>
                  <a:spcPts val="600"/>
                </a:spcAft>
                <a:defRPr/>
              </a:pPr>
              <a:t>9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090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2437B"/>
      </a:accent1>
      <a:accent2>
        <a:srgbClr val="FF7A8A"/>
      </a:accent2>
      <a:accent3>
        <a:srgbClr val="FCF594"/>
      </a:accent3>
      <a:accent4>
        <a:srgbClr val="52437B"/>
      </a:accent4>
      <a:accent5>
        <a:srgbClr val="FF7A8A"/>
      </a:accent5>
      <a:accent6>
        <a:srgbClr val="FCF594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2145</TotalTime>
  <Words>1066</Words>
  <Application>Microsoft Office PowerPoint</Application>
  <PresentationFormat>Widescreen</PresentationFormat>
  <Paragraphs>366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Cambria Math</vt:lpstr>
      <vt:lpstr>Century Gothic</vt:lpstr>
      <vt:lpstr>Dysfunctional</vt:lpstr>
      <vt:lpstr>Segoe UI</vt:lpstr>
      <vt:lpstr>Thick_Calibri</vt:lpstr>
      <vt:lpstr>Times New Roman</vt:lpstr>
      <vt:lpstr>Wingdings</vt:lpstr>
      <vt:lpstr>Office Theme</vt:lpstr>
      <vt:lpstr>1_Office Theme</vt:lpstr>
      <vt:lpstr>A PROJECT EXPLORING MEDICARE PART D NEGOTIATION PROGRAM</vt:lpstr>
      <vt:lpstr>AGENDA</vt:lpstr>
      <vt:lpstr>What is Medicare?</vt:lpstr>
      <vt:lpstr>A few facts about Medicare</vt:lpstr>
      <vt:lpstr>Medicare Part D Negotiation Program</vt:lpstr>
      <vt:lpstr>Which drug to choose?</vt:lpstr>
      <vt:lpstr>Selecting Drugs for Negotiation</vt:lpstr>
      <vt:lpstr>Medicare Part D Spending by Drug Dataset</vt:lpstr>
      <vt:lpstr>Exploratory Data Analysis</vt:lpstr>
      <vt:lpstr>General trends</vt:lpstr>
      <vt:lpstr>A walk through the data </vt:lpstr>
      <vt:lpstr>Stationarity and Autocorrelation</vt:lpstr>
      <vt:lpstr>Trend and Seasonality?</vt:lpstr>
      <vt:lpstr>EDA conclusions</vt:lpstr>
      <vt:lpstr>Formulating  selection strategy</vt:lpstr>
      <vt:lpstr>What is Exponential Smoothing?</vt:lpstr>
      <vt:lpstr>A brief introduction to Polynomial Regression</vt:lpstr>
      <vt:lpstr>Drift method, a naïve approach to Forecasting</vt:lpstr>
      <vt:lpstr>Comparing models with RMSE</vt:lpstr>
      <vt:lpstr>Most likely drugs to be selected</vt:lpstr>
      <vt:lpstr>Most likely drugs to be selected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varief setyawan</dc:creator>
  <cp:lastModifiedBy>Preeyonuj Boruah</cp:lastModifiedBy>
  <cp:revision>63</cp:revision>
  <dcterms:created xsi:type="dcterms:W3CDTF">2019-07-09T09:05:28Z</dcterms:created>
  <dcterms:modified xsi:type="dcterms:W3CDTF">2024-06-24T12:27:05Z</dcterms:modified>
</cp:coreProperties>
</file>